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9"/>
  </p:notesMasterIdLst>
  <p:sldIdLst>
    <p:sldId id="284" r:id="rId5"/>
    <p:sldId id="287" r:id="rId6"/>
    <p:sldId id="262" r:id="rId7"/>
    <p:sldId id="298" r:id="rId8"/>
    <p:sldId id="288" r:id="rId9"/>
    <p:sldId id="299" r:id="rId10"/>
    <p:sldId id="300" r:id="rId11"/>
    <p:sldId id="301" r:id="rId12"/>
    <p:sldId id="296" r:id="rId13"/>
    <p:sldId id="289" r:id="rId14"/>
    <p:sldId id="302" r:id="rId15"/>
    <p:sldId id="303" r:id="rId16"/>
    <p:sldId id="310" r:id="rId17"/>
    <p:sldId id="304" r:id="rId18"/>
    <p:sldId id="305" r:id="rId19"/>
    <p:sldId id="306" r:id="rId20"/>
    <p:sldId id="307" r:id="rId21"/>
    <p:sldId id="313" r:id="rId22"/>
    <p:sldId id="314" r:id="rId23"/>
    <p:sldId id="315" r:id="rId24"/>
    <p:sldId id="311" r:id="rId25"/>
    <p:sldId id="312" r:id="rId26"/>
    <p:sldId id="316" r:id="rId27"/>
    <p:sldId id="317" r:id="rId28"/>
    <p:sldId id="318" r:id="rId29"/>
    <p:sldId id="319" r:id="rId30"/>
    <p:sldId id="320" r:id="rId31"/>
    <p:sldId id="321" r:id="rId32"/>
    <p:sldId id="322" r:id="rId33"/>
    <p:sldId id="323" r:id="rId34"/>
    <p:sldId id="324" r:id="rId35"/>
    <p:sldId id="325" r:id="rId36"/>
    <p:sldId id="326" r:id="rId37"/>
    <p:sldId id="327" r:id="rId38"/>
    <p:sldId id="328" r:id="rId39"/>
    <p:sldId id="329" r:id="rId40"/>
    <p:sldId id="330" r:id="rId41"/>
    <p:sldId id="331" r:id="rId42"/>
    <p:sldId id="332" r:id="rId43"/>
    <p:sldId id="333" r:id="rId44"/>
    <p:sldId id="292" r:id="rId45"/>
    <p:sldId id="293" r:id="rId46"/>
    <p:sldId id="294" r:id="rId47"/>
    <p:sldId id="295"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828"/>
    <a:srgbClr val="E9C46A"/>
    <a:srgbClr val="97EFD3"/>
    <a:srgbClr val="F15574"/>
    <a:srgbClr val="F4EBE8"/>
    <a:srgbClr val="ECC4BF"/>
    <a:srgbClr val="C9AB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899" autoAdjust="0"/>
  </p:normalViewPr>
  <p:slideViewPr>
    <p:cSldViewPr snapToGrid="0" snapToObjects="1" showGuides="1">
      <p:cViewPr varScale="1">
        <p:scale>
          <a:sx n="86" d="100"/>
          <a:sy n="86" d="100"/>
        </p:scale>
        <p:origin x="562" y="67"/>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Vipul\OneDrive\Desktop\College\Year-3\Sem%20-%206\User%20Define%20Project%20UDP\documentation\Book1.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IN"/>
              <a:t>Comparision of Planned Day and Actual Day Working  Progress</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lotArea>
      <c:layout/>
      <c:lineChart>
        <c:grouping val="standard"/>
        <c:varyColors val="0"/>
        <c:ser>
          <c:idx val="0"/>
          <c:order val="0"/>
          <c:tx>
            <c:strRef>
              <c:f>Sheet1!$B$2</c:f>
              <c:strCache>
                <c:ptCount val="1"/>
                <c:pt idx="0">
                  <c:v>Planned Day</c:v>
                </c:pt>
              </c:strCache>
            </c:strRef>
          </c:tx>
          <c:spPr>
            <a:ln w="22225" cap="rnd">
              <a:solidFill>
                <a:schemeClr val="accent1"/>
              </a:solidFill>
            </a:ln>
            <a:effectLst>
              <a:glow rad="139700">
                <a:schemeClr val="accent1">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Sheet1!$A$3:$A$10</c:f>
              <c:strCache>
                <c:ptCount val="8"/>
                <c:pt idx="0">
                  <c:v>Admin,Vendor,Customer: Login/Registration</c:v>
                </c:pt>
                <c:pt idx="1">
                  <c:v>Admin Side CRUDs</c:v>
                </c:pt>
                <c:pt idx="2">
                  <c:v>Admin Reports</c:v>
                </c:pt>
                <c:pt idx="3">
                  <c:v>Vendor Functionality</c:v>
                </c:pt>
                <c:pt idx="4">
                  <c:v>Vendor Reports</c:v>
                </c:pt>
                <c:pt idx="5">
                  <c:v>Customer Side Index,Profile,Contact</c:v>
                </c:pt>
                <c:pt idx="6">
                  <c:v>Customer Cart Functionality</c:v>
                </c:pt>
                <c:pt idx="7">
                  <c:v>Customer Payment Functionality</c:v>
                </c:pt>
              </c:strCache>
            </c:strRef>
          </c:cat>
          <c:val>
            <c:numRef>
              <c:f>Sheet1!$B$3:$B$10</c:f>
              <c:numCache>
                <c:formatCode>General</c:formatCode>
                <c:ptCount val="8"/>
                <c:pt idx="0">
                  <c:v>3</c:v>
                </c:pt>
                <c:pt idx="1">
                  <c:v>5</c:v>
                </c:pt>
                <c:pt idx="2">
                  <c:v>6</c:v>
                </c:pt>
                <c:pt idx="3">
                  <c:v>7</c:v>
                </c:pt>
                <c:pt idx="4">
                  <c:v>3</c:v>
                </c:pt>
                <c:pt idx="5">
                  <c:v>5</c:v>
                </c:pt>
                <c:pt idx="6">
                  <c:v>5</c:v>
                </c:pt>
                <c:pt idx="7">
                  <c:v>4</c:v>
                </c:pt>
              </c:numCache>
            </c:numRef>
          </c:val>
          <c:smooth val="0"/>
          <c:extLst>
            <c:ext xmlns:c16="http://schemas.microsoft.com/office/drawing/2014/chart" uri="{C3380CC4-5D6E-409C-BE32-E72D297353CC}">
              <c16:uniqueId val="{00000000-3DF2-46E0-96AB-AD46FB11984F}"/>
            </c:ext>
          </c:extLst>
        </c:ser>
        <c:ser>
          <c:idx val="1"/>
          <c:order val="1"/>
          <c:tx>
            <c:strRef>
              <c:f>Sheet1!$C$2</c:f>
              <c:strCache>
                <c:ptCount val="1"/>
                <c:pt idx="0">
                  <c:v>Actual Day</c:v>
                </c:pt>
              </c:strCache>
            </c:strRef>
          </c:tx>
          <c:spPr>
            <a:ln w="22225" cap="rnd">
              <a:solidFill>
                <a:schemeClr val="accent2"/>
              </a:solidFill>
            </a:ln>
            <a:effectLst>
              <a:glow rad="139700">
                <a:schemeClr val="accent2">
                  <a:satMod val="175000"/>
                  <a:alpha val="14000"/>
                </a:schemeClr>
              </a:glo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Sheet1!$A$3:$A$10</c:f>
              <c:strCache>
                <c:ptCount val="8"/>
                <c:pt idx="0">
                  <c:v>Admin,Vendor,Customer: Login/Registration</c:v>
                </c:pt>
                <c:pt idx="1">
                  <c:v>Admin Side CRUDs</c:v>
                </c:pt>
                <c:pt idx="2">
                  <c:v>Admin Reports</c:v>
                </c:pt>
                <c:pt idx="3">
                  <c:v>Vendor Functionality</c:v>
                </c:pt>
                <c:pt idx="4">
                  <c:v>Vendor Reports</c:v>
                </c:pt>
                <c:pt idx="5">
                  <c:v>Customer Side Index,Profile,Contact</c:v>
                </c:pt>
                <c:pt idx="6">
                  <c:v>Customer Cart Functionality</c:v>
                </c:pt>
                <c:pt idx="7">
                  <c:v>Customer Payment Functionality</c:v>
                </c:pt>
              </c:strCache>
            </c:strRef>
          </c:cat>
          <c:val>
            <c:numRef>
              <c:f>Sheet1!$C$3:$C$10</c:f>
              <c:numCache>
                <c:formatCode>General</c:formatCode>
                <c:ptCount val="8"/>
                <c:pt idx="0">
                  <c:v>3</c:v>
                </c:pt>
                <c:pt idx="1">
                  <c:v>7</c:v>
                </c:pt>
                <c:pt idx="2">
                  <c:v>5</c:v>
                </c:pt>
                <c:pt idx="3">
                  <c:v>5</c:v>
                </c:pt>
                <c:pt idx="4">
                  <c:v>4</c:v>
                </c:pt>
                <c:pt idx="5">
                  <c:v>4</c:v>
                </c:pt>
                <c:pt idx="6">
                  <c:v>7</c:v>
                </c:pt>
                <c:pt idx="7">
                  <c:v>2</c:v>
                </c:pt>
              </c:numCache>
            </c:numRef>
          </c:val>
          <c:smooth val="0"/>
          <c:extLst>
            <c:ext xmlns:c16="http://schemas.microsoft.com/office/drawing/2014/chart" uri="{C3380CC4-5D6E-409C-BE32-E72D297353CC}">
              <c16:uniqueId val="{00000001-3DF2-46E0-96AB-AD46FB11984F}"/>
            </c:ext>
          </c:extLst>
        </c:ser>
        <c:dLbls>
          <c:dLblPos val="t"/>
          <c:showLegendKey val="0"/>
          <c:showVal val="1"/>
          <c:showCatName val="0"/>
          <c:showSerName val="0"/>
          <c:showPercent val="0"/>
          <c:showBubbleSize val="0"/>
        </c:dLbls>
        <c:smooth val="0"/>
        <c:axId val="1894817568"/>
        <c:axId val="1894820928"/>
      </c:lineChart>
      <c:catAx>
        <c:axId val="1894817568"/>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1197" b="1" i="0" u="none" strike="noStrike" kern="1200" baseline="0">
                    <a:solidFill>
                      <a:schemeClr val="lt1">
                        <a:lumMod val="75000"/>
                      </a:schemeClr>
                    </a:solidFill>
                    <a:latin typeface="+mn-lt"/>
                    <a:ea typeface="+mn-ea"/>
                    <a:cs typeface="+mn-cs"/>
                  </a:defRPr>
                </a:pPr>
                <a:r>
                  <a:rPr lang="en-IN"/>
                  <a:t>Task Name</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1894820928"/>
        <c:crosses val="autoZero"/>
        <c:auto val="1"/>
        <c:lblAlgn val="ctr"/>
        <c:lblOffset val="100"/>
        <c:noMultiLvlLbl val="0"/>
      </c:catAx>
      <c:valAx>
        <c:axId val="1894820928"/>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5400000" spcFirstLastPara="1" vertOverflow="ellipsis" vert="horz" wrap="square" anchor="ctr" anchorCtr="1"/>
              <a:lstStyle/>
              <a:p>
                <a:pPr>
                  <a:defRPr sz="1197" b="1" i="0" u="none" strike="noStrike" kern="1200" baseline="0">
                    <a:solidFill>
                      <a:schemeClr val="lt1">
                        <a:lumMod val="75000"/>
                      </a:schemeClr>
                    </a:solidFill>
                    <a:latin typeface="+mn-lt"/>
                    <a:ea typeface="+mn-ea"/>
                    <a:cs typeface="+mn-cs"/>
                  </a:defRPr>
                </a:pPr>
                <a:r>
                  <a:rPr lang="en-IN"/>
                  <a:t>Values (No of Working Days)</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189481756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media/image1.webp>
</file>

<file path=ppt/media/image10.png>
</file>

<file path=ppt/media/image11.png>
</file>

<file path=ppt/media/image12.png>
</file>

<file path=ppt/media/image13.png>
</file>

<file path=ppt/media/image14.jpeg>
</file>

<file path=ppt/media/image15.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5/3/2023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webp"/><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hyperlink" Target="mailto:KZed1@a.com" TargetMode="Externa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hyperlink" Target="mailto:user@gmail.com" TargetMode="Externa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SidaparaVasu/KartZed-Django" TargetMode="External"/><Relationship Id="rId2" Type="http://schemas.openxmlformats.org/officeDocument/2006/relationships/image" Target="../media/image14.jpeg"/><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3" Type="http://schemas.openxmlformats.org/officeDocument/2006/relationships/hyperlink" Target="mailto:vasupatel303@gmail.com" TargetMode="External"/><Relationship Id="rId2" Type="http://schemas.openxmlformats.org/officeDocument/2006/relationships/hyperlink" Target="mailto:vdjoshi13@gmail.com" TargetMode="External"/><Relationship Id="rId1" Type="http://schemas.openxmlformats.org/officeDocument/2006/relationships/slideLayout" Target="../slideLayouts/slideLayout15.xml"/><Relationship Id="rId4" Type="http://schemas.openxmlformats.org/officeDocument/2006/relationships/image" Target="../media/image1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463039" y="2240280"/>
            <a:ext cx="5152914" cy="1709928"/>
          </a:xfrm>
        </p:spPr>
        <p:txBody>
          <a:bodyPr/>
          <a:lstStyle/>
          <a:p>
            <a:r>
              <a:rPr lang="en-US" dirty="0"/>
              <a:t>KartZed </a:t>
            </a:r>
            <a:br>
              <a:rPr lang="en-US" dirty="0"/>
            </a:br>
            <a:r>
              <a:rPr lang="en-US" dirty="0"/>
              <a:t>E-Commerce</a:t>
            </a:r>
          </a:p>
        </p:txBody>
      </p:sp>
      <p:pic>
        <p:nvPicPr>
          <p:cNvPr id="37" name="Picture Placeholder 36">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a:blip r:embed="rId2"/>
          <a:srcRect l="28118" r="28118"/>
          <a:stretch/>
        </p:blipFill>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8692FD-3676-EAB5-DC24-364040BE819C}"/>
              </a:ext>
            </a:extLst>
          </p:cNvPr>
          <p:cNvSpPr>
            <a:spLocks noGrp="1"/>
          </p:cNvSpPr>
          <p:nvPr>
            <p:ph type="title"/>
          </p:nvPr>
        </p:nvSpPr>
        <p:spPr/>
        <p:txBody>
          <a:bodyPr/>
          <a:lstStyle/>
          <a:p>
            <a:r>
              <a:rPr lang="en-US" dirty="0"/>
              <a:t>Project Profile</a:t>
            </a:r>
          </a:p>
        </p:txBody>
      </p:sp>
      <p:sp>
        <p:nvSpPr>
          <p:cNvPr id="2" name="Text Placeholder 1">
            <a:extLst>
              <a:ext uri="{FF2B5EF4-FFF2-40B4-BE49-F238E27FC236}">
                <a16:creationId xmlns:a16="http://schemas.microsoft.com/office/drawing/2014/main" id="{C5B3F929-AF18-813C-9936-2EAB59511063}"/>
              </a:ext>
            </a:extLst>
          </p:cNvPr>
          <p:cNvSpPr>
            <a:spLocks noGrp="1"/>
          </p:cNvSpPr>
          <p:nvPr>
            <p:ph type="body" sz="quarter" idx="13"/>
          </p:nvPr>
        </p:nvSpPr>
        <p:spPr/>
        <p:txBody>
          <a:bodyPr/>
          <a:lstStyle/>
          <a:p>
            <a:r>
              <a:rPr lang="en-US" altLang="zh-CN" b="1" dirty="0"/>
              <a:t>Project Title</a:t>
            </a:r>
          </a:p>
          <a:p>
            <a:endParaRPr lang="en-US" altLang="zh-CN" dirty="0"/>
          </a:p>
          <a:p>
            <a:r>
              <a:rPr lang="en-US" altLang="zh-CN" dirty="0"/>
              <a:t>KartZed</a:t>
            </a:r>
          </a:p>
        </p:txBody>
      </p:sp>
      <p:sp>
        <p:nvSpPr>
          <p:cNvPr id="4" name="Text Placeholder 3">
            <a:extLst>
              <a:ext uri="{FF2B5EF4-FFF2-40B4-BE49-F238E27FC236}">
                <a16:creationId xmlns:a16="http://schemas.microsoft.com/office/drawing/2014/main" id="{E3088347-D7E0-F453-D17B-7C2C3835104F}"/>
              </a:ext>
            </a:extLst>
          </p:cNvPr>
          <p:cNvSpPr>
            <a:spLocks noGrp="1"/>
          </p:cNvSpPr>
          <p:nvPr>
            <p:ph type="body" sz="quarter" idx="15"/>
          </p:nvPr>
        </p:nvSpPr>
        <p:spPr/>
        <p:txBody>
          <a:bodyPr/>
          <a:lstStyle/>
          <a:p>
            <a:r>
              <a:rPr lang="en-US" b="1" dirty="0"/>
              <a:t>Front-end</a:t>
            </a:r>
          </a:p>
          <a:p>
            <a:endParaRPr lang="en-US" dirty="0"/>
          </a:p>
          <a:p>
            <a:pPr lvl="1"/>
            <a:r>
              <a:rPr lang="en-US" altLang="zh-CN" dirty="0"/>
              <a:t>Python, HTML5, CSS3, JavaScript</a:t>
            </a:r>
          </a:p>
          <a:p>
            <a:endParaRPr lang="en-US" dirty="0"/>
          </a:p>
        </p:txBody>
      </p:sp>
      <p:sp>
        <p:nvSpPr>
          <p:cNvPr id="6" name="Text Placeholder 5">
            <a:extLst>
              <a:ext uri="{FF2B5EF4-FFF2-40B4-BE49-F238E27FC236}">
                <a16:creationId xmlns:a16="http://schemas.microsoft.com/office/drawing/2014/main" id="{429AA47D-4B67-1E1F-043D-9C7471285F63}"/>
              </a:ext>
            </a:extLst>
          </p:cNvPr>
          <p:cNvSpPr>
            <a:spLocks noGrp="1"/>
          </p:cNvSpPr>
          <p:nvPr>
            <p:ph type="body" sz="quarter" idx="17"/>
          </p:nvPr>
        </p:nvSpPr>
        <p:spPr/>
        <p:txBody>
          <a:bodyPr/>
          <a:lstStyle/>
          <a:p>
            <a:r>
              <a:rPr lang="en-US" b="1" dirty="0"/>
              <a:t>Evaluate By</a:t>
            </a:r>
          </a:p>
          <a:p>
            <a:endParaRPr lang="en-US" dirty="0"/>
          </a:p>
          <a:p>
            <a:r>
              <a:rPr lang="en-US" sz="1400" dirty="0"/>
              <a:t>Dr. Jignesh Doshi (HOD</a:t>
            </a:r>
            <a:r>
              <a:rPr lang="en-US" sz="1600" dirty="0"/>
              <a:t>)</a:t>
            </a:r>
          </a:p>
        </p:txBody>
      </p:sp>
      <p:sp>
        <p:nvSpPr>
          <p:cNvPr id="3" name="Text Placeholder 2">
            <a:extLst>
              <a:ext uri="{FF2B5EF4-FFF2-40B4-BE49-F238E27FC236}">
                <a16:creationId xmlns:a16="http://schemas.microsoft.com/office/drawing/2014/main" id="{2BF0E702-3A2A-79FE-6C7C-4ABFA3EC8254}"/>
              </a:ext>
            </a:extLst>
          </p:cNvPr>
          <p:cNvSpPr>
            <a:spLocks noGrp="1"/>
          </p:cNvSpPr>
          <p:nvPr>
            <p:ph type="body" sz="quarter" idx="14"/>
          </p:nvPr>
        </p:nvSpPr>
        <p:spPr/>
        <p:txBody>
          <a:bodyPr/>
          <a:lstStyle/>
          <a:p>
            <a:r>
              <a:rPr lang="en-US" b="1" dirty="0"/>
              <a:t>Framework</a:t>
            </a:r>
          </a:p>
          <a:p>
            <a:endParaRPr lang="en-US" dirty="0"/>
          </a:p>
          <a:p>
            <a:r>
              <a:rPr lang="en-US" dirty="0"/>
              <a:t>Django</a:t>
            </a:r>
            <a:endParaRPr lang="en-US" sz="1800" dirty="0"/>
          </a:p>
          <a:p>
            <a:endParaRPr lang="en-US" dirty="0"/>
          </a:p>
        </p:txBody>
      </p:sp>
      <p:sp>
        <p:nvSpPr>
          <p:cNvPr id="5" name="Text Placeholder 4">
            <a:extLst>
              <a:ext uri="{FF2B5EF4-FFF2-40B4-BE49-F238E27FC236}">
                <a16:creationId xmlns:a16="http://schemas.microsoft.com/office/drawing/2014/main" id="{607671AF-A580-DFF8-DD53-11CF125B5C0F}"/>
              </a:ext>
            </a:extLst>
          </p:cNvPr>
          <p:cNvSpPr>
            <a:spLocks noGrp="1"/>
          </p:cNvSpPr>
          <p:nvPr>
            <p:ph type="body" sz="quarter" idx="16"/>
          </p:nvPr>
        </p:nvSpPr>
        <p:spPr/>
        <p:txBody>
          <a:bodyPr/>
          <a:lstStyle/>
          <a:p>
            <a:r>
              <a:rPr lang="en-US" b="1" dirty="0"/>
              <a:t>Backend</a:t>
            </a:r>
          </a:p>
          <a:p>
            <a:endParaRPr lang="en-US" dirty="0"/>
          </a:p>
          <a:p>
            <a:r>
              <a:rPr lang="en-US" sz="1600" dirty="0"/>
              <a:t>Python, MongoDB</a:t>
            </a:r>
          </a:p>
          <a:p>
            <a:endParaRPr lang="en-US" dirty="0"/>
          </a:p>
        </p:txBody>
      </p:sp>
    </p:spTree>
    <p:extLst>
      <p:ext uri="{BB962C8B-B14F-4D97-AF65-F5344CB8AC3E}">
        <p14:creationId xmlns:p14="http://schemas.microsoft.com/office/powerpoint/2010/main" val="5593544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BCB5C-8442-2BAD-140D-CAAE92C60E7A}"/>
              </a:ext>
            </a:extLst>
          </p:cNvPr>
          <p:cNvSpPr>
            <a:spLocks noGrp="1"/>
          </p:cNvSpPr>
          <p:nvPr>
            <p:ph type="title"/>
          </p:nvPr>
        </p:nvSpPr>
        <p:spPr/>
        <p:txBody>
          <a:bodyPr/>
          <a:lstStyle/>
          <a:p>
            <a:r>
              <a:rPr lang="en-IN" b="1" dirty="0"/>
              <a:t>User Requirements</a:t>
            </a:r>
          </a:p>
        </p:txBody>
      </p:sp>
      <p:sp>
        <p:nvSpPr>
          <p:cNvPr id="3" name="Text Placeholder 2">
            <a:extLst>
              <a:ext uri="{FF2B5EF4-FFF2-40B4-BE49-F238E27FC236}">
                <a16:creationId xmlns:a16="http://schemas.microsoft.com/office/drawing/2014/main" id="{74966BE9-3D92-23B9-B8BC-0A357C93E560}"/>
              </a:ext>
            </a:extLst>
          </p:cNvPr>
          <p:cNvSpPr>
            <a:spLocks noGrp="1"/>
          </p:cNvSpPr>
          <p:nvPr>
            <p:ph type="body" sz="quarter" idx="14"/>
          </p:nvPr>
        </p:nvSpPr>
        <p:spPr/>
        <p:txBody>
          <a:bodyPr/>
          <a:lstStyle/>
          <a:p>
            <a:r>
              <a:rPr lang="en-IN" u="sng" dirty="0"/>
              <a:t>End User Requirements</a:t>
            </a:r>
          </a:p>
        </p:txBody>
      </p:sp>
      <p:sp>
        <p:nvSpPr>
          <p:cNvPr id="4" name="Content Placeholder 3">
            <a:extLst>
              <a:ext uri="{FF2B5EF4-FFF2-40B4-BE49-F238E27FC236}">
                <a16:creationId xmlns:a16="http://schemas.microsoft.com/office/drawing/2014/main" id="{B7E46C8B-681F-658C-595F-36A40C6DE30C}"/>
              </a:ext>
            </a:extLst>
          </p:cNvPr>
          <p:cNvSpPr>
            <a:spLocks noGrp="1"/>
          </p:cNvSpPr>
          <p:nvPr>
            <p:ph sz="half" idx="2"/>
          </p:nvPr>
        </p:nvSpPr>
        <p:spPr/>
        <p:txBody>
          <a:bodyPr/>
          <a:lstStyle/>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Easy Navigation</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Product Information</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Search Functionality</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User-Friendly Checkout</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Secure Payment Options</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Mobile Responsiveness</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Customer Support</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Personalization </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Different browser supports (including versions)</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Wishlist and Shopping carts (future purchase).</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Users should be able to view &amp; track the status of items they have ordered.</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400" dirty="0"/>
          </a:p>
        </p:txBody>
      </p:sp>
      <p:sp>
        <p:nvSpPr>
          <p:cNvPr id="5" name="Text Placeholder 4">
            <a:extLst>
              <a:ext uri="{FF2B5EF4-FFF2-40B4-BE49-F238E27FC236}">
                <a16:creationId xmlns:a16="http://schemas.microsoft.com/office/drawing/2014/main" id="{4260991E-FB68-1DAD-4FD3-17B7E760270A}"/>
              </a:ext>
            </a:extLst>
          </p:cNvPr>
          <p:cNvSpPr>
            <a:spLocks noGrp="1"/>
          </p:cNvSpPr>
          <p:nvPr>
            <p:ph type="body" sz="quarter" idx="19"/>
          </p:nvPr>
        </p:nvSpPr>
        <p:spPr/>
        <p:txBody>
          <a:bodyPr/>
          <a:lstStyle/>
          <a:p>
            <a:r>
              <a:rPr lang="en-IN" u="sng" dirty="0"/>
              <a:t>Administrator Requirements</a:t>
            </a:r>
          </a:p>
        </p:txBody>
      </p:sp>
      <p:sp>
        <p:nvSpPr>
          <p:cNvPr id="6" name="Content Placeholder 5">
            <a:extLst>
              <a:ext uri="{FF2B5EF4-FFF2-40B4-BE49-F238E27FC236}">
                <a16:creationId xmlns:a16="http://schemas.microsoft.com/office/drawing/2014/main" id="{AFCDA38D-78ED-97B3-63ED-C3AC55CFCC64}"/>
              </a:ext>
            </a:extLst>
          </p:cNvPr>
          <p:cNvSpPr>
            <a:spLocks noGrp="1"/>
          </p:cNvSpPr>
          <p:nvPr>
            <p:ph sz="half" idx="20"/>
          </p:nvPr>
        </p:nvSpPr>
        <p:spPr/>
        <p:txBody>
          <a:bodyPr/>
          <a:lstStyle/>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Administrators should be able to manage eCommerce applications using Web browsers.</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Data managers should be able to delete users.</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Site administrators should be able to change the status of goods purchased by users after items have been shipped.</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Administrators should be able to view all user transactions.</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tabLst>
                <a:tab pos="721995" algn="l"/>
              </a:tabLst>
            </a:pP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Site managers should be able to view all transactions for the day.</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400" dirty="0"/>
          </a:p>
        </p:txBody>
      </p:sp>
      <p:sp>
        <p:nvSpPr>
          <p:cNvPr id="7" name="Slide Number Placeholder 6">
            <a:extLst>
              <a:ext uri="{FF2B5EF4-FFF2-40B4-BE49-F238E27FC236}">
                <a16:creationId xmlns:a16="http://schemas.microsoft.com/office/drawing/2014/main" id="{4C8A2260-DC79-0AE6-E58C-D7E83FD97CF3}"/>
              </a:ext>
            </a:extLst>
          </p:cNvPr>
          <p:cNvSpPr>
            <a:spLocks noGrp="1"/>
          </p:cNvSpPr>
          <p:nvPr>
            <p:ph type="sldNum" sz="quarter" idx="12"/>
          </p:nvPr>
        </p:nvSpPr>
        <p:spPr/>
        <p:txBody>
          <a:bodyPr/>
          <a:lstStyle/>
          <a:p>
            <a:fld id="{8D0AFDD5-844D-364D-8AEC-50CF4D36D55D}" type="slidenum">
              <a:rPr lang="en-US" noProof="0" smtClean="0"/>
              <a:pPr/>
              <a:t>11</a:t>
            </a:fld>
            <a:endParaRPr lang="en-US" noProof="0"/>
          </a:p>
        </p:txBody>
      </p:sp>
      <p:sp>
        <p:nvSpPr>
          <p:cNvPr id="8" name="Footer Placeholder 7">
            <a:extLst>
              <a:ext uri="{FF2B5EF4-FFF2-40B4-BE49-F238E27FC236}">
                <a16:creationId xmlns:a16="http://schemas.microsoft.com/office/drawing/2014/main" id="{2A882D74-0A4D-6EFD-6B06-80D401C7D631}"/>
              </a:ext>
            </a:extLst>
          </p:cNvPr>
          <p:cNvSpPr>
            <a:spLocks noGrp="1"/>
          </p:cNvSpPr>
          <p:nvPr>
            <p:ph type="ftr" sz="quarter" idx="11"/>
          </p:nvPr>
        </p:nvSpPr>
        <p:spPr/>
        <p:txBody>
          <a:bodyPr/>
          <a:lstStyle/>
          <a:p>
            <a:r>
              <a:rPr lang="en-US" noProof="0" dirty="0"/>
              <a:t>KartZed</a:t>
            </a:r>
          </a:p>
        </p:txBody>
      </p:sp>
      <p:sp>
        <p:nvSpPr>
          <p:cNvPr id="9" name="Date Placeholder 8">
            <a:extLst>
              <a:ext uri="{FF2B5EF4-FFF2-40B4-BE49-F238E27FC236}">
                <a16:creationId xmlns:a16="http://schemas.microsoft.com/office/drawing/2014/main" id="{AE51588C-887D-8B24-2A78-DD6238527F67}"/>
              </a:ext>
            </a:extLst>
          </p:cNvPr>
          <p:cNvSpPr>
            <a:spLocks noGrp="1"/>
          </p:cNvSpPr>
          <p:nvPr>
            <p:ph type="dt" sz="half" idx="10"/>
          </p:nvPr>
        </p:nvSpPr>
        <p:spPr/>
        <p:txBody>
          <a:bodyPr/>
          <a:lstStyle/>
          <a:p>
            <a:r>
              <a:rPr lang="en-US" noProof="0" dirty="0"/>
              <a:t>2023</a:t>
            </a:r>
          </a:p>
        </p:txBody>
      </p:sp>
    </p:spTree>
    <p:extLst>
      <p:ext uri="{BB962C8B-B14F-4D97-AF65-F5344CB8AC3E}">
        <p14:creationId xmlns:p14="http://schemas.microsoft.com/office/powerpoint/2010/main" val="4834386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DA7F0-2938-C959-D07C-7BBD470DB122}"/>
              </a:ext>
            </a:extLst>
          </p:cNvPr>
          <p:cNvSpPr>
            <a:spLocks noGrp="1"/>
          </p:cNvSpPr>
          <p:nvPr>
            <p:ph type="title"/>
          </p:nvPr>
        </p:nvSpPr>
        <p:spPr>
          <a:xfrm>
            <a:off x="838201" y="512064"/>
            <a:ext cx="10431024" cy="1014984"/>
          </a:xfrm>
        </p:spPr>
        <p:txBody>
          <a:bodyPr/>
          <a:lstStyle/>
          <a:p>
            <a:r>
              <a:rPr lang="en-IN" dirty="0"/>
              <a:t>Requirement Determination</a:t>
            </a:r>
          </a:p>
        </p:txBody>
      </p:sp>
      <p:sp>
        <p:nvSpPr>
          <p:cNvPr id="3" name="Slide Number Placeholder 2">
            <a:extLst>
              <a:ext uri="{FF2B5EF4-FFF2-40B4-BE49-F238E27FC236}">
                <a16:creationId xmlns:a16="http://schemas.microsoft.com/office/drawing/2014/main" id="{4799353C-A990-0A40-B27B-998989FE62A0}"/>
              </a:ext>
            </a:extLst>
          </p:cNvPr>
          <p:cNvSpPr>
            <a:spLocks noGrp="1"/>
          </p:cNvSpPr>
          <p:nvPr>
            <p:ph type="sldNum" sz="quarter" idx="12"/>
          </p:nvPr>
        </p:nvSpPr>
        <p:spPr/>
        <p:txBody>
          <a:bodyPr/>
          <a:lstStyle/>
          <a:p>
            <a:fld id="{8D0AFDD5-844D-364D-8AEC-50CF4D36D55D}" type="slidenum">
              <a:rPr lang="en-US" noProof="0" smtClean="0"/>
              <a:t>12</a:t>
            </a:fld>
            <a:endParaRPr lang="en-US" noProof="0"/>
          </a:p>
        </p:txBody>
      </p:sp>
      <p:sp>
        <p:nvSpPr>
          <p:cNvPr id="4" name="Footer Placeholder 3">
            <a:extLst>
              <a:ext uri="{FF2B5EF4-FFF2-40B4-BE49-F238E27FC236}">
                <a16:creationId xmlns:a16="http://schemas.microsoft.com/office/drawing/2014/main" id="{D5405F3B-122D-A527-273B-AC5A3C076DB9}"/>
              </a:ext>
            </a:extLst>
          </p:cNvPr>
          <p:cNvSpPr>
            <a:spLocks noGrp="1"/>
          </p:cNvSpPr>
          <p:nvPr>
            <p:ph type="ftr" sz="quarter" idx="11"/>
          </p:nvPr>
        </p:nvSpPr>
        <p:spPr/>
        <p:txBody>
          <a:bodyPr/>
          <a:lstStyle/>
          <a:p>
            <a:r>
              <a:rPr lang="en-US" noProof="0" dirty="0"/>
              <a:t>KartZed</a:t>
            </a:r>
          </a:p>
        </p:txBody>
      </p:sp>
      <p:sp>
        <p:nvSpPr>
          <p:cNvPr id="5" name="Date Placeholder 4">
            <a:extLst>
              <a:ext uri="{FF2B5EF4-FFF2-40B4-BE49-F238E27FC236}">
                <a16:creationId xmlns:a16="http://schemas.microsoft.com/office/drawing/2014/main" id="{AF260310-D972-9000-F9E2-EC5EA454EBA0}"/>
              </a:ext>
            </a:extLst>
          </p:cNvPr>
          <p:cNvSpPr>
            <a:spLocks noGrp="1"/>
          </p:cNvSpPr>
          <p:nvPr>
            <p:ph type="dt" sz="half" idx="10"/>
          </p:nvPr>
        </p:nvSpPr>
        <p:spPr/>
        <p:txBody>
          <a:bodyPr/>
          <a:lstStyle/>
          <a:p>
            <a:r>
              <a:rPr lang="en-US" noProof="0" dirty="0"/>
              <a:t>2023</a:t>
            </a:r>
          </a:p>
        </p:txBody>
      </p:sp>
      <p:sp>
        <p:nvSpPr>
          <p:cNvPr id="6" name="Flowchart: Data 5">
            <a:extLst>
              <a:ext uri="{FF2B5EF4-FFF2-40B4-BE49-F238E27FC236}">
                <a16:creationId xmlns:a16="http://schemas.microsoft.com/office/drawing/2014/main" id="{1094BDC3-E538-FF84-506C-F8087C7EFA14}"/>
              </a:ext>
            </a:extLst>
          </p:cNvPr>
          <p:cNvSpPr/>
          <p:nvPr/>
        </p:nvSpPr>
        <p:spPr>
          <a:xfrm>
            <a:off x="1021080" y="2290439"/>
            <a:ext cx="3465694" cy="2663301"/>
          </a:xfrm>
          <a:prstGeom prst="flowChartInputOutpu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latin typeface="Bahnschrift SemiBold" panose="020B0502040204020203" pitchFamily="34" charset="0"/>
              </a:rPr>
              <a:t>User have to search valid information</a:t>
            </a:r>
            <a:endParaRPr lang="en-IN" sz="2000" dirty="0">
              <a:latin typeface="Bahnschrift SemiBold" panose="020B0502040204020203" pitchFamily="34" charset="0"/>
            </a:endParaRPr>
          </a:p>
        </p:txBody>
      </p:sp>
      <p:sp>
        <p:nvSpPr>
          <p:cNvPr id="7" name="Flowchart: Data 6">
            <a:extLst>
              <a:ext uri="{FF2B5EF4-FFF2-40B4-BE49-F238E27FC236}">
                <a16:creationId xmlns:a16="http://schemas.microsoft.com/office/drawing/2014/main" id="{9441D6D5-A238-216B-B5BC-765740BC4D72}"/>
              </a:ext>
            </a:extLst>
          </p:cNvPr>
          <p:cNvSpPr/>
          <p:nvPr/>
        </p:nvSpPr>
        <p:spPr>
          <a:xfrm>
            <a:off x="7705226" y="2290437"/>
            <a:ext cx="3465694" cy="2663301"/>
          </a:xfrm>
          <a:prstGeom prst="flowChartInputOutpu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latin typeface="Bahnschrift SemiBold" panose="020B0502040204020203" pitchFamily="34" charset="0"/>
              </a:rPr>
              <a:t>Only verified products must be sold</a:t>
            </a:r>
            <a:endParaRPr lang="en-IN" sz="2000" dirty="0">
              <a:latin typeface="Bahnschrift SemiBold" panose="020B0502040204020203" pitchFamily="34" charset="0"/>
            </a:endParaRPr>
          </a:p>
        </p:txBody>
      </p:sp>
      <p:sp>
        <p:nvSpPr>
          <p:cNvPr id="8" name="Flowchart: Data 7">
            <a:extLst>
              <a:ext uri="{FF2B5EF4-FFF2-40B4-BE49-F238E27FC236}">
                <a16:creationId xmlns:a16="http://schemas.microsoft.com/office/drawing/2014/main" id="{ACA3C95A-24D7-31BA-EEA1-D822033AE2B8}"/>
              </a:ext>
            </a:extLst>
          </p:cNvPr>
          <p:cNvSpPr/>
          <p:nvPr/>
        </p:nvSpPr>
        <p:spPr>
          <a:xfrm>
            <a:off x="4363153" y="2290438"/>
            <a:ext cx="3465694" cy="2663301"/>
          </a:xfrm>
          <a:prstGeom prst="flowChartInputOutpu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latin typeface="Bahnschrift SemiBold" panose="020B0502040204020203" pitchFamily="34" charset="0"/>
              </a:rPr>
              <a:t>Vendors have to maintain availability of product</a:t>
            </a:r>
            <a:endParaRPr lang="en-IN" sz="2000" dirty="0">
              <a:latin typeface="Bahnschrift SemiBold" panose="020B0502040204020203" pitchFamily="34" charset="0"/>
            </a:endParaRPr>
          </a:p>
        </p:txBody>
      </p:sp>
    </p:spTree>
    <p:extLst>
      <p:ext uri="{BB962C8B-B14F-4D97-AF65-F5344CB8AC3E}">
        <p14:creationId xmlns:p14="http://schemas.microsoft.com/office/powerpoint/2010/main" val="1848652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D297E-6FA3-4F35-4DE4-A9F55130C544}"/>
              </a:ext>
            </a:extLst>
          </p:cNvPr>
          <p:cNvSpPr>
            <a:spLocks noGrp="1"/>
          </p:cNvSpPr>
          <p:nvPr>
            <p:ph type="title"/>
          </p:nvPr>
        </p:nvSpPr>
        <p:spPr>
          <a:xfrm>
            <a:off x="1139952" y="512064"/>
            <a:ext cx="9912096" cy="704340"/>
          </a:xfrm>
        </p:spPr>
        <p:txBody>
          <a:bodyPr/>
          <a:lstStyle/>
          <a:p>
            <a:r>
              <a:rPr lang="en-US" sz="4000" dirty="0">
                <a:latin typeface="Century Gothic (Headings)"/>
              </a:rPr>
              <a:t>Class Diagram</a:t>
            </a:r>
            <a:br>
              <a:rPr lang="en-IN" sz="6000" dirty="0">
                <a:latin typeface="Century Gothic (Headings)"/>
              </a:rPr>
            </a:br>
            <a:endParaRPr lang="en-IN" dirty="0"/>
          </a:p>
        </p:txBody>
      </p:sp>
      <p:sp>
        <p:nvSpPr>
          <p:cNvPr id="3" name="Slide Number Placeholder 2">
            <a:extLst>
              <a:ext uri="{FF2B5EF4-FFF2-40B4-BE49-F238E27FC236}">
                <a16:creationId xmlns:a16="http://schemas.microsoft.com/office/drawing/2014/main" id="{65076E21-BC43-C68E-D64C-B1107ACDB872}"/>
              </a:ext>
            </a:extLst>
          </p:cNvPr>
          <p:cNvSpPr>
            <a:spLocks noGrp="1"/>
          </p:cNvSpPr>
          <p:nvPr>
            <p:ph type="sldNum" sz="quarter" idx="12"/>
          </p:nvPr>
        </p:nvSpPr>
        <p:spPr/>
        <p:txBody>
          <a:bodyPr/>
          <a:lstStyle/>
          <a:p>
            <a:fld id="{8D0AFDD5-844D-364D-8AEC-50CF4D36D55D}" type="slidenum">
              <a:rPr lang="en-US" noProof="0" smtClean="0"/>
              <a:t>13</a:t>
            </a:fld>
            <a:endParaRPr lang="en-US" noProof="0"/>
          </a:p>
        </p:txBody>
      </p:sp>
      <p:sp>
        <p:nvSpPr>
          <p:cNvPr id="4" name="Footer Placeholder 3">
            <a:extLst>
              <a:ext uri="{FF2B5EF4-FFF2-40B4-BE49-F238E27FC236}">
                <a16:creationId xmlns:a16="http://schemas.microsoft.com/office/drawing/2014/main" id="{702558FC-FBC2-DEE3-9156-07D0D5CCEAAC}"/>
              </a:ext>
            </a:extLst>
          </p:cNvPr>
          <p:cNvSpPr>
            <a:spLocks noGrp="1"/>
          </p:cNvSpPr>
          <p:nvPr>
            <p:ph type="ftr" sz="quarter" idx="11"/>
          </p:nvPr>
        </p:nvSpPr>
        <p:spPr/>
        <p:txBody>
          <a:bodyPr/>
          <a:lstStyle/>
          <a:p>
            <a:r>
              <a:rPr lang="en-US" noProof="0"/>
              <a:t>Presentation title</a:t>
            </a:r>
          </a:p>
        </p:txBody>
      </p:sp>
      <p:sp>
        <p:nvSpPr>
          <p:cNvPr id="5" name="Date Placeholder 4">
            <a:extLst>
              <a:ext uri="{FF2B5EF4-FFF2-40B4-BE49-F238E27FC236}">
                <a16:creationId xmlns:a16="http://schemas.microsoft.com/office/drawing/2014/main" id="{7F7097E9-3B66-0C29-062E-0E1A567EA35B}"/>
              </a:ext>
            </a:extLst>
          </p:cNvPr>
          <p:cNvSpPr>
            <a:spLocks noGrp="1"/>
          </p:cNvSpPr>
          <p:nvPr>
            <p:ph type="dt" sz="half" idx="10"/>
          </p:nvPr>
        </p:nvSpPr>
        <p:spPr/>
        <p:txBody>
          <a:bodyPr/>
          <a:lstStyle/>
          <a:p>
            <a:r>
              <a:rPr lang="en-US" noProof="0"/>
              <a:t>20XX</a:t>
            </a:r>
          </a:p>
        </p:txBody>
      </p:sp>
      <p:pic>
        <p:nvPicPr>
          <p:cNvPr id="7" name="Picture 6">
            <a:extLst>
              <a:ext uri="{FF2B5EF4-FFF2-40B4-BE49-F238E27FC236}">
                <a16:creationId xmlns:a16="http://schemas.microsoft.com/office/drawing/2014/main" id="{44355EB6-9EAA-ABF7-3B11-67DBA2B3F2EF}"/>
              </a:ext>
            </a:extLst>
          </p:cNvPr>
          <p:cNvPicPr>
            <a:picLocks noChangeAspect="1"/>
          </p:cNvPicPr>
          <p:nvPr/>
        </p:nvPicPr>
        <p:blipFill>
          <a:blip r:embed="rId2"/>
          <a:srcRect/>
          <a:stretch/>
        </p:blipFill>
        <p:spPr>
          <a:xfrm>
            <a:off x="2129631" y="1216404"/>
            <a:ext cx="7932738" cy="4974671"/>
          </a:xfrm>
          <a:prstGeom prst="rect">
            <a:avLst/>
          </a:prstGeom>
        </p:spPr>
      </p:pic>
    </p:spTree>
    <p:extLst>
      <p:ext uri="{BB962C8B-B14F-4D97-AF65-F5344CB8AC3E}">
        <p14:creationId xmlns:p14="http://schemas.microsoft.com/office/powerpoint/2010/main" val="3955824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A381C5C-F74E-2D8D-146F-4EE2014CEBB7}"/>
              </a:ext>
            </a:extLst>
          </p:cNvPr>
          <p:cNvSpPr>
            <a:spLocks noGrp="1"/>
          </p:cNvSpPr>
          <p:nvPr>
            <p:ph type="sldNum" sz="quarter" idx="12"/>
          </p:nvPr>
        </p:nvSpPr>
        <p:spPr/>
        <p:txBody>
          <a:bodyPr/>
          <a:lstStyle/>
          <a:p>
            <a:fld id="{8D0AFDD5-844D-364D-8AEC-50CF4D36D55D}" type="slidenum">
              <a:rPr lang="en-US" noProof="0" smtClean="0"/>
              <a:t>14</a:t>
            </a:fld>
            <a:endParaRPr lang="en-US" noProof="0"/>
          </a:p>
        </p:txBody>
      </p:sp>
      <p:sp>
        <p:nvSpPr>
          <p:cNvPr id="3" name="Footer Placeholder 2">
            <a:extLst>
              <a:ext uri="{FF2B5EF4-FFF2-40B4-BE49-F238E27FC236}">
                <a16:creationId xmlns:a16="http://schemas.microsoft.com/office/drawing/2014/main" id="{F6852CC0-9F90-73E6-2F10-CAB19ED28F2D}"/>
              </a:ext>
            </a:extLst>
          </p:cNvPr>
          <p:cNvSpPr>
            <a:spLocks noGrp="1"/>
          </p:cNvSpPr>
          <p:nvPr>
            <p:ph type="ftr" sz="quarter" idx="11"/>
          </p:nvPr>
        </p:nvSpPr>
        <p:spPr/>
        <p:txBody>
          <a:bodyPr/>
          <a:lstStyle/>
          <a:p>
            <a:r>
              <a:rPr lang="en-US" noProof="0" dirty="0"/>
              <a:t>KartZed</a:t>
            </a:r>
          </a:p>
        </p:txBody>
      </p:sp>
      <p:sp>
        <p:nvSpPr>
          <p:cNvPr id="4" name="Date Placeholder 3">
            <a:extLst>
              <a:ext uri="{FF2B5EF4-FFF2-40B4-BE49-F238E27FC236}">
                <a16:creationId xmlns:a16="http://schemas.microsoft.com/office/drawing/2014/main" id="{D6CB8CB9-FCFA-A19D-F483-2D95C21A386C}"/>
              </a:ext>
            </a:extLst>
          </p:cNvPr>
          <p:cNvSpPr>
            <a:spLocks noGrp="1"/>
          </p:cNvSpPr>
          <p:nvPr>
            <p:ph type="dt" sz="half" idx="10"/>
          </p:nvPr>
        </p:nvSpPr>
        <p:spPr/>
        <p:txBody>
          <a:bodyPr/>
          <a:lstStyle/>
          <a:p>
            <a:r>
              <a:rPr lang="en-US" noProof="0" dirty="0"/>
              <a:t>20XX</a:t>
            </a:r>
          </a:p>
        </p:txBody>
      </p:sp>
      <p:pic>
        <p:nvPicPr>
          <p:cNvPr id="6" name="Picture 5">
            <a:extLst>
              <a:ext uri="{FF2B5EF4-FFF2-40B4-BE49-F238E27FC236}">
                <a16:creationId xmlns:a16="http://schemas.microsoft.com/office/drawing/2014/main" id="{4DFF5FE7-7A74-BE7E-0A47-5B77F8CCEF44}"/>
              </a:ext>
            </a:extLst>
          </p:cNvPr>
          <p:cNvPicPr>
            <a:picLocks noChangeAspect="1"/>
          </p:cNvPicPr>
          <p:nvPr/>
        </p:nvPicPr>
        <p:blipFill>
          <a:blip r:embed="rId2"/>
          <a:srcRect/>
          <a:stretch/>
        </p:blipFill>
        <p:spPr>
          <a:xfrm>
            <a:off x="2299317" y="1349407"/>
            <a:ext cx="7137646" cy="4917300"/>
          </a:xfrm>
          <a:prstGeom prst="rect">
            <a:avLst/>
          </a:prstGeom>
        </p:spPr>
      </p:pic>
      <p:sp>
        <p:nvSpPr>
          <p:cNvPr id="7" name="TextBox 6">
            <a:extLst>
              <a:ext uri="{FF2B5EF4-FFF2-40B4-BE49-F238E27FC236}">
                <a16:creationId xmlns:a16="http://schemas.microsoft.com/office/drawing/2014/main" id="{D89F76DA-9C4A-5A2C-41AC-4F5B3E5D1C4A}"/>
              </a:ext>
            </a:extLst>
          </p:cNvPr>
          <p:cNvSpPr txBox="1"/>
          <p:nvPr/>
        </p:nvSpPr>
        <p:spPr>
          <a:xfrm>
            <a:off x="838200" y="275208"/>
            <a:ext cx="10431025" cy="707886"/>
          </a:xfrm>
          <a:prstGeom prst="rect">
            <a:avLst/>
          </a:prstGeom>
          <a:noFill/>
        </p:spPr>
        <p:txBody>
          <a:bodyPr wrap="square" rtlCol="0">
            <a:spAutoFit/>
          </a:bodyPr>
          <a:lstStyle/>
          <a:p>
            <a:pPr algn="ctr"/>
            <a:r>
              <a:rPr lang="en-US" sz="4000" dirty="0">
                <a:latin typeface="Century Gothic (Headings)"/>
              </a:rPr>
              <a:t>Use Case Diagram</a:t>
            </a:r>
            <a:endParaRPr lang="en-IN" sz="4000" dirty="0">
              <a:latin typeface="Century Gothic (Headings)"/>
            </a:endParaRPr>
          </a:p>
        </p:txBody>
      </p:sp>
    </p:spTree>
    <p:extLst>
      <p:ext uri="{BB962C8B-B14F-4D97-AF65-F5344CB8AC3E}">
        <p14:creationId xmlns:p14="http://schemas.microsoft.com/office/powerpoint/2010/main" val="3671064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3769F-F562-D90A-E764-3C528077AB6D}"/>
              </a:ext>
            </a:extLst>
          </p:cNvPr>
          <p:cNvSpPr>
            <a:spLocks noGrp="1"/>
          </p:cNvSpPr>
          <p:nvPr>
            <p:ph type="title"/>
          </p:nvPr>
        </p:nvSpPr>
        <p:spPr/>
        <p:txBody>
          <a:bodyPr/>
          <a:lstStyle/>
          <a:p>
            <a:r>
              <a:rPr lang="en-US" sz="4000" dirty="0"/>
              <a:t>Activity Diagram</a:t>
            </a:r>
            <a:endParaRPr lang="en-IN" sz="4000" dirty="0"/>
          </a:p>
        </p:txBody>
      </p:sp>
      <p:sp>
        <p:nvSpPr>
          <p:cNvPr id="3" name="Slide Number Placeholder 2">
            <a:extLst>
              <a:ext uri="{FF2B5EF4-FFF2-40B4-BE49-F238E27FC236}">
                <a16:creationId xmlns:a16="http://schemas.microsoft.com/office/drawing/2014/main" id="{E49D2280-2E7F-E0EF-316E-9B10BC8F285D}"/>
              </a:ext>
            </a:extLst>
          </p:cNvPr>
          <p:cNvSpPr>
            <a:spLocks noGrp="1"/>
          </p:cNvSpPr>
          <p:nvPr>
            <p:ph type="sldNum" sz="quarter" idx="12"/>
          </p:nvPr>
        </p:nvSpPr>
        <p:spPr/>
        <p:txBody>
          <a:bodyPr/>
          <a:lstStyle/>
          <a:p>
            <a:fld id="{8D0AFDD5-844D-364D-8AEC-50CF4D36D55D}" type="slidenum">
              <a:rPr lang="en-US" noProof="0" smtClean="0"/>
              <a:t>15</a:t>
            </a:fld>
            <a:endParaRPr lang="en-US" noProof="0"/>
          </a:p>
        </p:txBody>
      </p:sp>
      <p:sp>
        <p:nvSpPr>
          <p:cNvPr id="4" name="Footer Placeholder 3">
            <a:extLst>
              <a:ext uri="{FF2B5EF4-FFF2-40B4-BE49-F238E27FC236}">
                <a16:creationId xmlns:a16="http://schemas.microsoft.com/office/drawing/2014/main" id="{1FE6C6E4-D87A-B79A-68E9-02AAE36327FC}"/>
              </a:ext>
            </a:extLst>
          </p:cNvPr>
          <p:cNvSpPr>
            <a:spLocks noGrp="1"/>
          </p:cNvSpPr>
          <p:nvPr>
            <p:ph type="ftr" sz="quarter" idx="11"/>
          </p:nvPr>
        </p:nvSpPr>
        <p:spPr/>
        <p:txBody>
          <a:bodyPr/>
          <a:lstStyle/>
          <a:p>
            <a:r>
              <a:rPr lang="en-US" noProof="0" dirty="0"/>
              <a:t>KartZed</a:t>
            </a:r>
          </a:p>
        </p:txBody>
      </p:sp>
      <p:sp>
        <p:nvSpPr>
          <p:cNvPr id="5" name="Date Placeholder 4">
            <a:extLst>
              <a:ext uri="{FF2B5EF4-FFF2-40B4-BE49-F238E27FC236}">
                <a16:creationId xmlns:a16="http://schemas.microsoft.com/office/drawing/2014/main" id="{801A6162-2E7F-3DA0-0F4A-2EE1DA33F541}"/>
              </a:ext>
            </a:extLst>
          </p:cNvPr>
          <p:cNvSpPr>
            <a:spLocks noGrp="1"/>
          </p:cNvSpPr>
          <p:nvPr>
            <p:ph type="dt" sz="half" idx="10"/>
          </p:nvPr>
        </p:nvSpPr>
        <p:spPr/>
        <p:txBody>
          <a:bodyPr/>
          <a:lstStyle/>
          <a:p>
            <a:r>
              <a:rPr lang="en-US" noProof="0" dirty="0"/>
              <a:t>2023</a:t>
            </a:r>
          </a:p>
        </p:txBody>
      </p:sp>
      <p:pic>
        <p:nvPicPr>
          <p:cNvPr id="7" name="Picture 6">
            <a:extLst>
              <a:ext uri="{FF2B5EF4-FFF2-40B4-BE49-F238E27FC236}">
                <a16:creationId xmlns:a16="http://schemas.microsoft.com/office/drawing/2014/main" id="{AC637639-6756-03F0-442B-F27129801D08}"/>
              </a:ext>
            </a:extLst>
          </p:cNvPr>
          <p:cNvPicPr>
            <a:picLocks noChangeAspect="1"/>
          </p:cNvPicPr>
          <p:nvPr/>
        </p:nvPicPr>
        <p:blipFill>
          <a:blip r:embed="rId2"/>
          <a:stretch>
            <a:fillRect/>
          </a:stretch>
        </p:blipFill>
        <p:spPr>
          <a:xfrm>
            <a:off x="4172597" y="1197862"/>
            <a:ext cx="3107093" cy="5203042"/>
          </a:xfrm>
          <a:prstGeom prst="rect">
            <a:avLst/>
          </a:prstGeom>
        </p:spPr>
      </p:pic>
    </p:spTree>
    <p:extLst>
      <p:ext uri="{BB962C8B-B14F-4D97-AF65-F5344CB8AC3E}">
        <p14:creationId xmlns:p14="http://schemas.microsoft.com/office/powerpoint/2010/main" val="11614844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98343B0-7F93-E264-12E8-DAA0A0B9D4CD}"/>
              </a:ext>
            </a:extLst>
          </p:cNvPr>
          <p:cNvSpPr>
            <a:spLocks noGrp="1"/>
          </p:cNvSpPr>
          <p:nvPr>
            <p:ph type="sldNum" sz="quarter" idx="12"/>
          </p:nvPr>
        </p:nvSpPr>
        <p:spPr/>
        <p:txBody>
          <a:bodyPr/>
          <a:lstStyle/>
          <a:p>
            <a:fld id="{8D0AFDD5-844D-364D-8AEC-50CF4D36D55D}" type="slidenum">
              <a:rPr lang="en-US" noProof="0" smtClean="0"/>
              <a:t>16</a:t>
            </a:fld>
            <a:endParaRPr lang="en-US" noProof="0"/>
          </a:p>
        </p:txBody>
      </p:sp>
      <p:sp>
        <p:nvSpPr>
          <p:cNvPr id="3" name="Footer Placeholder 2">
            <a:extLst>
              <a:ext uri="{FF2B5EF4-FFF2-40B4-BE49-F238E27FC236}">
                <a16:creationId xmlns:a16="http://schemas.microsoft.com/office/drawing/2014/main" id="{E08D978A-08D6-9AC3-3CCB-7839EE4F1EBD}"/>
              </a:ext>
            </a:extLst>
          </p:cNvPr>
          <p:cNvSpPr>
            <a:spLocks noGrp="1"/>
          </p:cNvSpPr>
          <p:nvPr>
            <p:ph type="ftr" sz="quarter" idx="11"/>
          </p:nvPr>
        </p:nvSpPr>
        <p:spPr/>
        <p:txBody>
          <a:bodyPr/>
          <a:lstStyle/>
          <a:p>
            <a:r>
              <a:rPr lang="en-US" noProof="0" dirty="0"/>
              <a:t>KartZed</a:t>
            </a:r>
          </a:p>
        </p:txBody>
      </p:sp>
      <p:sp>
        <p:nvSpPr>
          <p:cNvPr id="4" name="Date Placeholder 3">
            <a:extLst>
              <a:ext uri="{FF2B5EF4-FFF2-40B4-BE49-F238E27FC236}">
                <a16:creationId xmlns:a16="http://schemas.microsoft.com/office/drawing/2014/main" id="{04997FBF-384F-6943-C7EA-A3CF87CB1D36}"/>
              </a:ext>
            </a:extLst>
          </p:cNvPr>
          <p:cNvSpPr>
            <a:spLocks noGrp="1"/>
          </p:cNvSpPr>
          <p:nvPr>
            <p:ph type="dt" sz="half" idx="10"/>
          </p:nvPr>
        </p:nvSpPr>
        <p:spPr/>
        <p:txBody>
          <a:bodyPr/>
          <a:lstStyle/>
          <a:p>
            <a:r>
              <a:rPr lang="en-US" noProof="0" dirty="0"/>
              <a:t>2023</a:t>
            </a:r>
          </a:p>
        </p:txBody>
      </p:sp>
      <p:sp>
        <p:nvSpPr>
          <p:cNvPr id="5" name="TextBox 4">
            <a:extLst>
              <a:ext uri="{FF2B5EF4-FFF2-40B4-BE49-F238E27FC236}">
                <a16:creationId xmlns:a16="http://schemas.microsoft.com/office/drawing/2014/main" id="{F0F676A2-6EAB-BCCC-179D-17B240750591}"/>
              </a:ext>
            </a:extLst>
          </p:cNvPr>
          <p:cNvSpPr txBox="1"/>
          <p:nvPr/>
        </p:nvSpPr>
        <p:spPr>
          <a:xfrm>
            <a:off x="838200" y="133165"/>
            <a:ext cx="10431025" cy="707886"/>
          </a:xfrm>
          <a:prstGeom prst="rect">
            <a:avLst/>
          </a:prstGeom>
          <a:noFill/>
        </p:spPr>
        <p:txBody>
          <a:bodyPr wrap="square" rtlCol="0">
            <a:spAutoFit/>
          </a:bodyPr>
          <a:lstStyle/>
          <a:p>
            <a:pPr algn="ctr"/>
            <a:r>
              <a:rPr lang="en-IN" sz="4000" dirty="0">
                <a:latin typeface="+mj-lt"/>
              </a:rPr>
              <a:t>Sequence Diagram</a:t>
            </a:r>
          </a:p>
        </p:txBody>
      </p:sp>
      <p:pic>
        <p:nvPicPr>
          <p:cNvPr id="7" name="Picture 6">
            <a:extLst>
              <a:ext uri="{FF2B5EF4-FFF2-40B4-BE49-F238E27FC236}">
                <a16:creationId xmlns:a16="http://schemas.microsoft.com/office/drawing/2014/main" id="{1EAB23B6-CF75-542B-9BDE-1AB630C1A388}"/>
              </a:ext>
            </a:extLst>
          </p:cNvPr>
          <p:cNvPicPr>
            <a:picLocks noChangeAspect="1"/>
          </p:cNvPicPr>
          <p:nvPr/>
        </p:nvPicPr>
        <p:blipFill>
          <a:blip r:embed="rId2"/>
          <a:srcRect/>
          <a:stretch/>
        </p:blipFill>
        <p:spPr>
          <a:xfrm>
            <a:off x="3306300" y="872832"/>
            <a:ext cx="5579400" cy="5526008"/>
          </a:xfrm>
          <a:prstGeom prst="rect">
            <a:avLst/>
          </a:prstGeom>
        </p:spPr>
      </p:pic>
    </p:spTree>
    <p:extLst>
      <p:ext uri="{BB962C8B-B14F-4D97-AF65-F5344CB8AC3E}">
        <p14:creationId xmlns:p14="http://schemas.microsoft.com/office/powerpoint/2010/main" val="12990166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1A69F-0DC7-6683-E434-9F925FE3EB72}"/>
              </a:ext>
            </a:extLst>
          </p:cNvPr>
          <p:cNvSpPr>
            <a:spLocks noGrp="1"/>
          </p:cNvSpPr>
          <p:nvPr>
            <p:ph type="title"/>
          </p:nvPr>
        </p:nvSpPr>
        <p:spPr>
          <a:xfrm>
            <a:off x="1139952" y="512064"/>
            <a:ext cx="9912096" cy="626454"/>
          </a:xfrm>
        </p:spPr>
        <p:txBody>
          <a:bodyPr/>
          <a:lstStyle/>
          <a:p>
            <a:r>
              <a:rPr lang="en-US" sz="3600" dirty="0"/>
              <a:t>Data Dictionary</a:t>
            </a:r>
            <a:endParaRPr lang="en-IN" sz="3600" dirty="0"/>
          </a:p>
        </p:txBody>
      </p:sp>
      <p:sp>
        <p:nvSpPr>
          <p:cNvPr id="3" name="Slide Number Placeholder 2">
            <a:extLst>
              <a:ext uri="{FF2B5EF4-FFF2-40B4-BE49-F238E27FC236}">
                <a16:creationId xmlns:a16="http://schemas.microsoft.com/office/drawing/2014/main" id="{EC76FC4F-EE5C-A068-3B34-9B0A023E6348}"/>
              </a:ext>
            </a:extLst>
          </p:cNvPr>
          <p:cNvSpPr>
            <a:spLocks noGrp="1"/>
          </p:cNvSpPr>
          <p:nvPr>
            <p:ph type="sldNum" sz="quarter" idx="12"/>
          </p:nvPr>
        </p:nvSpPr>
        <p:spPr/>
        <p:txBody>
          <a:bodyPr/>
          <a:lstStyle/>
          <a:p>
            <a:fld id="{8D0AFDD5-844D-364D-8AEC-50CF4D36D55D}" type="slidenum">
              <a:rPr lang="en-US" noProof="0" smtClean="0"/>
              <a:t>17</a:t>
            </a:fld>
            <a:endParaRPr lang="en-US" noProof="0"/>
          </a:p>
        </p:txBody>
      </p:sp>
      <p:sp>
        <p:nvSpPr>
          <p:cNvPr id="4" name="Footer Placeholder 3">
            <a:extLst>
              <a:ext uri="{FF2B5EF4-FFF2-40B4-BE49-F238E27FC236}">
                <a16:creationId xmlns:a16="http://schemas.microsoft.com/office/drawing/2014/main" id="{E67A693A-7C34-3A6D-9E53-20B2667876C2}"/>
              </a:ext>
            </a:extLst>
          </p:cNvPr>
          <p:cNvSpPr>
            <a:spLocks noGrp="1"/>
          </p:cNvSpPr>
          <p:nvPr>
            <p:ph type="ftr" sz="quarter" idx="11"/>
          </p:nvPr>
        </p:nvSpPr>
        <p:spPr/>
        <p:txBody>
          <a:bodyPr/>
          <a:lstStyle/>
          <a:p>
            <a:r>
              <a:rPr lang="en-US" noProof="0" dirty="0"/>
              <a:t>KartZed</a:t>
            </a:r>
          </a:p>
        </p:txBody>
      </p:sp>
      <p:sp>
        <p:nvSpPr>
          <p:cNvPr id="5" name="Date Placeholder 4">
            <a:extLst>
              <a:ext uri="{FF2B5EF4-FFF2-40B4-BE49-F238E27FC236}">
                <a16:creationId xmlns:a16="http://schemas.microsoft.com/office/drawing/2014/main" id="{07E4A866-BD4C-4B64-A154-58ACC0C704C7}"/>
              </a:ext>
            </a:extLst>
          </p:cNvPr>
          <p:cNvSpPr>
            <a:spLocks noGrp="1"/>
          </p:cNvSpPr>
          <p:nvPr>
            <p:ph type="dt" sz="half" idx="10"/>
          </p:nvPr>
        </p:nvSpPr>
        <p:spPr/>
        <p:txBody>
          <a:bodyPr/>
          <a:lstStyle/>
          <a:p>
            <a:r>
              <a:rPr lang="en-US" noProof="0" dirty="0"/>
              <a:t>2023</a:t>
            </a:r>
          </a:p>
        </p:txBody>
      </p:sp>
      <p:sp>
        <p:nvSpPr>
          <p:cNvPr id="8" name="Rectangle 7">
            <a:extLst>
              <a:ext uri="{FF2B5EF4-FFF2-40B4-BE49-F238E27FC236}">
                <a16:creationId xmlns:a16="http://schemas.microsoft.com/office/drawing/2014/main" id="{04C17CAF-66AC-0F32-A9DB-DE7A1004FF13}"/>
              </a:ext>
            </a:extLst>
          </p:cNvPr>
          <p:cNvSpPr/>
          <p:nvPr/>
        </p:nvSpPr>
        <p:spPr>
          <a:xfrm>
            <a:off x="4436911" y="1595891"/>
            <a:ext cx="3318178"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ADMIN COLLECTION</a:t>
            </a:r>
            <a:endParaRPr lang="en-IN" sz="2400" dirty="0">
              <a:solidFill>
                <a:schemeClr val="tx1">
                  <a:lumMod val="95000"/>
                  <a:lumOff val="5000"/>
                </a:schemeClr>
              </a:solidFill>
              <a:latin typeface="+mj-lt"/>
            </a:endParaRPr>
          </a:p>
        </p:txBody>
      </p:sp>
      <p:graphicFrame>
        <p:nvGraphicFramePr>
          <p:cNvPr id="6" name="Table 5">
            <a:extLst>
              <a:ext uri="{FF2B5EF4-FFF2-40B4-BE49-F238E27FC236}">
                <a16:creationId xmlns:a16="http://schemas.microsoft.com/office/drawing/2014/main" id="{D2E9D1F4-943E-6C16-6ED3-7828CCF591BF}"/>
              </a:ext>
            </a:extLst>
          </p:cNvPr>
          <p:cNvGraphicFramePr>
            <a:graphicFrameLocks noGrp="1"/>
          </p:cNvGraphicFramePr>
          <p:nvPr>
            <p:extLst>
              <p:ext uri="{D42A27DB-BD31-4B8C-83A1-F6EECF244321}">
                <p14:modId xmlns:p14="http://schemas.microsoft.com/office/powerpoint/2010/main" val="2080630968"/>
              </p:ext>
            </p:extLst>
          </p:nvPr>
        </p:nvGraphicFramePr>
        <p:xfrm>
          <a:off x="880488" y="2481483"/>
          <a:ext cx="10388737" cy="2262911"/>
        </p:xfrm>
        <a:graphic>
          <a:graphicData uri="http://schemas.openxmlformats.org/drawingml/2006/table">
            <a:tbl>
              <a:tblPr firstRow="1" firstCol="1" bandRow="1">
                <a:tableStyleId>{5C22544A-7EE6-4342-B048-85BDC9FD1C3A}</a:tableStyleId>
              </a:tblPr>
              <a:tblGrid>
                <a:gridCol w="2581669">
                  <a:extLst>
                    <a:ext uri="{9D8B030D-6E8A-4147-A177-3AD203B41FA5}">
                      <a16:colId xmlns:a16="http://schemas.microsoft.com/office/drawing/2014/main" val="2113415956"/>
                    </a:ext>
                  </a:extLst>
                </a:gridCol>
                <a:gridCol w="2569258">
                  <a:extLst>
                    <a:ext uri="{9D8B030D-6E8A-4147-A177-3AD203B41FA5}">
                      <a16:colId xmlns:a16="http://schemas.microsoft.com/office/drawing/2014/main" val="251492590"/>
                    </a:ext>
                  </a:extLst>
                </a:gridCol>
                <a:gridCol w="2586634">
                  <a:extLst>
                    <a:ext uri="{9D8B030D-6E8A-4147-A177-3AD203B41FA5}">
                      <a16:colId xmlns:a16="http://schemas.microsoft.com/office/drawing/2014/main" val="2300496648"/>
                    </a:ext>
                  </a:extLst>
                </a:gridCol>
                <a:gridCol w="2651176">
                  <a:extLst>
                    <a:ext uri="{9D8B030D-6E8A-4147-A177-3AD203B41FA5}">
                      <a16:colId xmlns:a16="http://schemas.microsoft.com/office/drawing/2014/main" val="184175495"/>
                    </a:ext>
                  </a:extLst>
                </a:gridCol>
              </a:tblGrid>
              <a:tr h="204187">
                <a:tc>
                  <a:txBody>
                    <a:bodyPr/>
                    <a:lstStyle/>
                    <a:p>
                      <a:pPr algn="ctr">
                        <a:lnSpc>
                          <a:spcPct val="107000"/>
                        </a:lnSpc>
                        <a:spcAft>
                          <a:spcPts val="800"/>
                        </a:spcAft>
                        <a:tabLst>
                          <a:tab pos="721995" algn="l"/>
                        </a:tabLst>
                      </a:pPr>
                      <a:r>
                        <a:rPr lang="en-IN" sz="1200" b="1" kern="100" dirty="0">
                          <a:solidFill>
                            <a:schemeClr val="tx1"/>
                          </a:solidFill>
                          <a:effectLst/>
                          <a:latin typeface="+mj-lt"/>
                        </a:rPr>
                        <a:t>FIELD NAME</a:t>
                      </a:r>
                      <a:endParaRPr lang="en-IN" sz="1200" b="1" kern="100" dirty="0">
                        <a:solidFill>
                          <a:schemeClr val="tx1"/>
                        </a:solidFill>
                        <a:effectLst/>
                        <a:latin typeface="+mj-lt"/>
                        <a:ea typeface="Calibri" panose="020F0502020204030204" pitchFamily="34" charset="0"/>
                        <a:cs typeface="Times New Roman" panose="02020603050405020304" pitchFamily="18" charset="0"/>
                      </a:endParaRPr>
                    </a:p>
                  </a:txBody>
                  <a:tcPr marL="47330" marR="47330" marT="0" marB="0"/>
                </a:tc>
                <a:tc>
                  <a:txBody>
                    <a:bodyPr/>
                    <a:lstStyle/>
                    <a:p>
                      <a:pPr algn="ctr">
                        <a:lnSpc>
                          <a:spcPct val="107000"/>
                        </a:lnSpc>
                        <a:spcAft>
                          <a:spcPts val="800"/>
                        </a:spcAft>
                        <a:tabLst>
                          <a:tab pos="721995" algn="l"/>
                        </a:tabLst>
                      </a:pPr>
                      <a:r>
                        <a:rPr lang="en-IN" sz="1200" b="1" kern="100" dirty="0">
                          <a:solidFill>
                            <a:schemeClr val="tx1"/>
                          </a:solidFill>
                          <a:effectLst/>
                          <a:latin typeface="+mj-lt"/>
                        </a:rPr>
                        <a:t>DATATYPE (SIZE)</a:t>
                      </a:r>
                      <a:endParaRPr lang="en-IN" sz="1200" b="1" kern="100" dirty="0">
                        <a:solidFill>
                          <a:schemeClr val="tx1"/>
                        </a:solidFill>
                        <a:effectLst/>
                        <a:latin typeface="+mj-lt"/>
                        <a:ea typeface="Calibri" panose="020F0502020204030204" pitchFamily="34" charset="0"/>
                        <a:cs typeface="Times New Roman" panose="02020603050405020304" pitchFamily="18" charset="0"/>
                      </a:endParaRPr>
                    </a:p>
                  </a:txBody>
                  <a:tcPr marL="47330" marR="47330" marT="0" marB="0"/>
                </a:tc>
                <a:tc>
                  <a:txBody>
                    <a:bodyPr/>
                    <a:lstStyle/>
                    <a:p>
                      <a:pPr algn="ctr">
                        <a:lnSpc>
                          <a:spcPct val="107000"/>
                        </a:lnSpc>
                        <a:spcAft>
                          <a:spcPts val="800"/>
                        </a:spcAft>
                        <a:tabLst>
                          <a:tab pos="721995" algn="l"/>
                        </a:tabLst>
                      </a:pPr>
                      <a:r>
                        <a:rPr lang="en-IN" sz="1200" b="1" kern="100" dirty="0">
                          <a:solidFill>
                            <a:schemeClr val="tx1"/>
                          </a:solidFill>
                          <a:effectLst/>
                          <a:latin typeface="+mj-lt"/>
                        </a:rPr>
                        <a:t>CONSTRAINTS</a:t>
                      </a:r>
                      <a:endParaRPr lang="en-IN" sz="1200" b="1" kern="100" dirty="0">
                        <a:solidFill>
                          <a:schemeClr val="tx1"/>
                        </a:solidFill>
                        <a:effectLst/>
                        <a:latin typeface="+mj-lt"/>
                        <a:ea typeface="Calibri" panose="020F0502020204030204" pitchFamily="34" charset="0"/>
                        <a:cs typeface="Times New Roman" panose="02020603050405020304" pitchFamily="18" charset="0"/>
                      </a:endParaRPr>
                    </a:p>
                  </a:txBody>
                  <a:tcPr marL="47330" marR="47330" marT="0" marB="0"/>
                </a:tc>
                <a:tc>
                  <a:txBody>
                    <a:bodyPr/>
                    <a:lstStyle/>
                    <a:p>
                      <a:pPr algn="ctr">
                        <a:lnSpc>
                          <a:spcPct val="107000"/>
                        </a:lnSpc>
                        <a:spcAft>
                          <a:spcPts val="800"/>
                        </a:spcAft>
                        <a:tabLst>
                          <a:tab pos="721995" algn="l"/>
                        </a:tabLst>
                      </a:pPr>
                      <a:r>
                        <a:rPr lang="en-IN" sz="1200" b="1" kern="100" dirty="0">
                          <a:solidFill>
                            <a:schemeClr val="tx1"/>
                          </a:solidFill>
                          <a:effectLst/>
                          <a:latin typeface="+mj-lt"/>
                        </a:rPr>
                        <a:t>SAMPLE DATA</a:t>
                      </a:r>
                      <a:endParaRPr lang="en-IN" sz="1200" b="1" kern="100" dirty="0">
                        <a:solidFill>
                          <a:schemeClr val="tx1"/>
                        </a:solidFill>
                        <a:effectLst/>
                        <a:latin typeface="+mj-lt"/>
                        <a:ea typeface="Calibri" panose="020F0502020204030204" pitchFamily="34" charset="0"/>
                        <a:cs typeface="Times New Roman" panose="02020603050405020304" pitchFamily="18" charset="0"/>
                      </a:endParaRPr>
                    </a:p>
                  </a:txBody>
                  <a:tcPr marL="47330" marR="47330" marT="0" marB="0"/>
                </a:tc>
                <a:extLst>
                  <a:ext uri="{0D108BD9-81ED-4DB2-BD59-A6C34878D82A}">
                    <a16:rowId xmlns:a16="http://schemas.microsoft.com/office/drawing/2014/main" val="2113765021"/>
                  </a:ext>
                </a:extLst>
              </a:tr>
              <a:tr h="170453">
                <a:tc>
                  <a:txBody>
                    <a:bodyPr/>
                    <a:lstStyle/>
                    <a:p>
                      <a:pPr algn="ctr">
                        <a:lnSpc>
                          <a:spcPct val="107000"/>
                        </a:lnSpc>
                        <a:spcAft>
                          <a:spcPts val="800"/>
                        </a:spcAft>
                        <a:tabLst>
                          <a:tab pos="721995" algn="l"/>
                        </a:tabLst>
                      </a:pPr>
                      <a:r>
                        <a:rPr lang="en-IN" sz="1200" b="1" kern="100" dirty="0" err="1">
                          <a:solidFill>
                            <a:schemeClr val="tx1"/>
                          </a:solidFill>
                          <a:effectLst/>
                          <a:latin typeface="+mj-lt"/>
                          <a:ea typeface="Calibri" panose="020F0502020204030204" pitchFamily="34" charset="0"/>
                          <a:cs typeface="Times New Roman" panose="02020603050405020304" pitchFamily="18" charset="0"/>
                        </a:rPr>
                        <a:t>Admin_id</a:t>
                      </a:r>
                      <a:endParaRPr lang="en-IN" sz="1200" b="1" kern="10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001</a:t>
                      </a:r>
                    </a:p>
                  </a:txBody>
                  <a:tcPr marL="68580" marR="68580" marT="0" marB="0"/>
                </a:tc>
                <a:extLst>
                  <a:ext uri="{0D108BD9-81ED-4DB2-BD59-A6C34878D82A}">
                    <a16:rowId xmlns:a16="http://schemas.microsoft.com/office/drawing/2014/main" val="658025880"/>
                  </a:ext>
                </a:extLst>
              </a:tr>
              <a:tr h="355106">
                <a:tc>
                  <a:txBody>
                    <a:bodyPr/>
                    <a:lstStyle/>
                    <a:p>
                      <a:pPr algn="ctr">
                        <a:lnSpc>
                          <a:spcPct val="107000"/>
                        </a:lnSpc>
                        <a:spcAft>
                          <a:spcPts val="800"/>
                        </a:spcAft>
                        <a:tabLst>
                          <a:tab pos="721995" algn="l"/>
                        </a:tabLst>
                      </a:pPr>
                      <a:r>
                        <a:rPr lang="en-IN" sz="1200" b="1" kern="100" dirty="0" err="1">
                          <a:solidFill>
                            <a:schemeClr val="tx1"/>
                          </a:solidFill>
                          <a:effectLst/>
                          <a:latin typeface="+mj-lt"/>
                          <a:ea typeface="Calibri" panose="020F0502020204030204" pitchFamily="34" charset="0"/>
                          <a:cs typeface="Times New Roman" panose="02020603050405020304" pitchFamily="18" charset="0"/>
                        </a:rPr>
                        <a:t>admin_unique_keyid</a:t>
                      </a:r>
                      <a:endParaRPr lang="en-IN" sz="1200" b="1" kern="10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Uqpet14a7e5g6w5w</a:t>
                      </a:r>
                    </a:p>
                  </a:txBody>
                  <a:tcPr marL="68580" marR="68580" marT="0" marB="0"/>
                </a:tc>
                <a:extLst>
                  <a:ext uri="{0D108BD9-81ED-4DB2-BD59-A6C34878D82A}">
                    <a16:rowId xmlns:a16="http://schemas.microsoft.com/office/drawing/2014/main" val="3338751784"/>
                  </a:ext>
                </a:extLst>
              </a:tr>
              <a:tr h="355106">
                <a:tc>
                  <a:txBody>
                    <a:bodyPr/>
                    <a:lstStyle/>
                    <a:p>
                      <a:pPr algn="ctr">
                        <a:lnSpc>
                          <a:spcPct val="107000"/>
                        </a:lnSpc>
                        <a:spcAft>
                          <a:spcPts val="800"/>
                        </a:spcAft>
                        <a:tabLst>
                          <a:tab pos="721995" algn="l"/>
                        </a:tabLst>
                      </a:pPr>
                      <a:r>
                        <a:rPr lang="en-IN" sz="1200" b="1" kern="100" dirty="0" err="1">
                          <a:solidFill>
                            <a:schemeClr val="tx1"/>
                          </a:solidFill>
                          <a:effectLst/>
                          <a:latin typeface="+mj-lt"/>
                          <a:ea typeface="Calibri" panose="020F0502020204030204" pitchFamily="34" charset="0"/>
                          <a:cs typeface="Times New Roman" panose="02020603050405020304" pitchFamily="18" charset="0"/>
                        </a:rPr>
                        <a:t>admin_name</a:t>
                      </a:r>
                      <a:endParaRPr lang="en-IN" sz="1200" b="1" kern="10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Administrator</a:t>
                      </a:r>
                    </a:p>
                  </a:txBody>
                  <a:tcPr marL="68580" marR="68580" marT="0" marB="0"/>
                </a:tc>
                <a:extLst>
                  <a:ext uri="{0D108BD9-81ED-4DB2-BD59-A6C34878D82A}">
                    <a16:rowId xmlns:a16="http://schemas.microsoft.com/office/drawing/2014/main" val="3017509"/>
                  </a:ext>
                </a:extLst>
              </a:tr>
              <a:tr h="355106">
                <a:tc>
                  <a:txBody>
                    <a:bodyPr/>
                    <a:lstStyle/>
                    <a:p>
                      <a:pPr algn="ctr">
                        <a:lnSpc>
                          <a:spcPct val="107000"/>
                        </a:lnSpc>
                        <a:spcAft>
                          <a:spcPts val="800"/>
                        </a:spcAft>
                        <a:tabLst>
                          <a:tab pos="721995" algn="l"/>
                        </a:tabLst>
                      </a:pPr>
                      <a:r>
                        <a:rPr lang="en-IN" sz="1200" b="1" kern="100" dirty="0" err="1">
                          <a:solidFill>
                            <a:schemeClr val="tx1"/>
                          </a:solidFill>
                          <a:effectLst/>
                          <a:latin typeface="+mj-lt"/>
                          <a:ea typeface="Calibri" panose="020F0502020204030204" pitchFamily="34" charset="0"/>
                          <a:cs typeface="Times New Roman" panose="02020603050405020304" pitchFamily="18" charset="0"/>
                        </a:rPr>
                        <a:t>admin_role</a:t>
                      </a:r>
                      <a:endParaRPr lang="en-IN" sz="1200" b="1" kern="10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superadmin</a:t>
                      </a:r>
                    </a:p>
                  </a:txBody>
                  <a:tcPr marL="68580" marR="68580" marT="0" marB="0"/>
                </a:tc>
                <a:extLst>
                  <a:ext uri="{0D108BD9-81ED-4DB2-BD59-A6C34878D82A}">
                    <a16:rowId xmlns:a16="http://schemas.microsoft.com/office/drawing/2014/main" val="2892121473"/>
                  </a:ext>
                </a:extLst>
              </a:tr>
              <a:tr h="170453">
                <a:tc>
                  <a:txBody>
                    <a:bodyPr/>
                    <a:lstStyle/>
                    <a:p>
                      <a:pPr algn="ctr">
                        <a:lnSpc>
                          <a:spcPct val="107000"/>
                        </a:lnSpc>
                        <a:spcAft>
                          <a:spcPts val="800"/>
                        </a:spcAft>
                        <a:tabLst>
                          <a:tab pos="721995" algn="l"/>
                        </a:tabLst>
                      </a:pPr>
                      <a:r>
                        <a:rPr lang="en-IN" sz="1200" b="1" kern="100" dirty="0" err="1">
                          <a:solidFill>
                            <a:schemeClr val="tx1"/>
                          </a:solidFill>
                          <a:effectLst/>
                          <a:latin typeface="+mj-lt"/>
                          <a:ea typeface="Calibri" panose="020F0502020204030204" pitchFamily="34" charset="0"/>
                          <a:cs typeface="Times New Roman" panose="02020603050405020304" pitchFamily="18" charset="0"/>
                        </a:rPr>
                        <a:t>admin_email</a:t>
                      </a:r>
                      <a:endParaRPr lang="en-IN" sz="1200" b="1" kern="10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string (15)</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kartzed@ecommerce.com</a:t>
                      </a:r>
                    </a:p>
                  </a:txBody>
                  <a:tcPr marL="68580" marR="68580" marT="0" marB="0"/>
                </a:tc>
                <a:extLst>
                  <a:ext uri="{0D108BD9-81ED-4DB2-BD59-A6C34878D82A}">
                    <a16:rowId xmlns:a16="http://schemas.microsoft.com/office/drawing/2014/main" val="1554258454"/>
                  </a:ext>
                </a:extLst>
              </a:tr>
              <a:tr h="276984">
                <a:tc>
                  <a:txBody>
                    <a:bodyPr/>
                    <a:lstStyle/>
                    <a:p>
                      <a:pPr algn="ctr">
                        <a:lnSpc>
                          <a:spcPct val="107000"/>
                        </a:lnSpc>
                        <a:spcAft>
                          <a:spcPts val="800"/>
                        </a:spcAft>
                        <a:tabLst>
                          <a:tab pos="721995" algn="l"/>
                        </a:tabLst>
                      </a:pPr>
                      <a:r>
                        <a:rPr lang="en-IN" sz="1200" b="1" kern="100">
                          <a:solidFill>
                            <a:schemeClr val="tx1"/>
                          </a:solidFill>
                          <a:effectLst/>
                          <a:latin typeface="+mj-lt"/>
                          <a:ea typeface="Calibri" panose="020F0502020204030204" pitchFamily="34" charset="0"/>
                          <a:cs typeface="Times New Roman" panose="02020603050405020304" pitchFamily="18" charset="0"/>
                        </a:rPr>
                        <a:t>admin_password</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string (15)</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admin@123</a:t>
                      </a:r>
                    </a:p>
                  </a:txBody>
                  <a:tcPr marL="68580" marR="68580" marT="0" marB="0"/>
                </a:tc>
                <a:extLst>
                  <a:ext uri="{0D108BD9-81ED-4DB2-BD59-A6C34878D82A}">
                    <a16:rowId xmlns:a16="http://schemas.microsoft.com/office/drawing/2014/main" val="825955285"/>
                  </a:ext>
                </a:extLst>
              </a:tr>
              <a:tr h="355106">
                <a:tc>
                  <a:txBody>
                    <a:bodyPr/>
                    <a:lstStyle/>
                    <a:p>
                      <a:pPr algn="ctr">
                        <a:lnSpc>
                          <a:spcPct val="107000"/>
                        </a:lnSpc>
                        <a:spcAft>
                          <a:spcPts val="800"/>
                        </a:spcAft>
                        <a:tabLst>
                          <a:tab pos="721995" algn="l"/>
                        </a:tabLst>
                      </a:pPr>
                      <a:r>
                        <a:rPr lang="en-IN" sz="1200" b="1" kern="100" dirty="0" err="1">
                          <a:solidFill>
                            <a:schemeClr val="tx1"/>
                          </a:solidFill>
                          <a:effectLst/>
                          <a:latin typeface="+mj-lt"/>
                          <a:ea typeface="Calibri" panose="020F0502020204030204" pitchFamily="34" charset="0"/>
                          <a:cs typeface="Times New Roman" panose="02020603050405020304" pitchFamily="18" charset="0"/>
                        </a:rPr>
                        <a:t>admin_image</a:t>
                      </a:r>
                      <a:endParaRPr lang="en-IN" sz="1200" b="1" kern="10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string (50)</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Media/Image.png</a:t>
                      </a:r>
                    </a:p>
                  </a:txBody>
                  <a:tcPr marL="68580" marR="68580" marT="0" marB="0"/>
                </a:tc>
                <a:extLst>
                  <a:ext uri="{0D108BD9-81ED-4DB2-BD59-A6C34878D82A}">
                    <a16:rowId xmlns:a16="http://schemas.microsoft.com/office/drawing/2014/main" val="3175564482"/>
                  </a:ext>
                </a:extLst>
              </a:tr>
            </a:tbl>
          </a:graphicData>
        </a:graphic>
      </p:graphicFrame>
    </p:spTree>
    <p:extLst>
      <p:ext uri="{BB962C8B-B14F-4D97-AF65-F5344CB8AC3E}">
        <p14:creationId xmlns:p14="http://schemas.microsoft.com/office/powerpoint/2010/main" val="18550521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E02BFB9-7C26-6FEE-84AE-925FC562D790}"/>
              </a:ext>
            </a:extLst>
          </p:cNvPr>
          <p:cNvSpPr>
            <a:spLocks noGrp="1"/>
          </p:cNvSpPr>
          <p:nvPr>
            <p:ph type="sldNum" sz="quarter" idx="12"/>
          </p:nvPr>
        </p:nvSpPr>
        <p:spPr/>
        <p:txBody>
          <a:bodyPr/>
          <a:lstStyle/>
          <a:p>
            <a:fld id="{8D0AFDD5-844D-364D-8AEC-50CF4D36D55D}" type="slidenum">
              <a:rPr lang="en-US" noProof="0" smtClean="0"/>
              <a:t>18</a:t>
            </a:fld>
            <a:endParaRPr lang="en-US" noProof="0"/>
          </a:p>
        </p:txBody>
      </p:sp>
      <p:sp>
        <p:nvSpPr>
          <p:cNvPr id="3" name="Footer Placeholder 2">
            <a:extLst>
              <a:ext uri="{FF2B5EF4-FFF2-40B4-BE49-F238E27FC236}">
                <a16:creationId xmlns:a16="http://schemas.microsoft.com/office/drawing/2014/main" id="{8F6347E6-38FE-D4BD-2B04-406390825EFD}"/>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DE5EE763-A25A-E32E-DFEE-B194DDDD315A}"/>
              </a:ext>
            </a:extLst>
          </p:cNvPr>
          <p:cNvSpPr>
            <a:spLocks noGrp="1"/>
          </p:cNvSpPr>
          <p:nvPr>
            <p:ph type="dt" sz="half" idx="10"/>
          </p:nvPr>
        </p:nvSpPr>
        <p:spPr/>
        <p:txBody>
          <a:bodyPr/>
          <a:lstStyle/>
          <a:p>
            <a:r>
              <a:rPr lang="en-US" noProof="0"/>
              <a:t>20XX</a:t>
            </a:r>
          </a:p>
        </p:txBody>
      </p:sp>
      <p:graphicFrame>
        <p:nvGraphicFramePr>
          <p:cNvPr id="5" name="Table 5">
            <a:extLst>
              <a:ext uri="{FF2B5EF4-FFF2-40B4-BE49-F238E27FC236}">
                <a16:creationId xmlns:a16="http://schemas.microsoft.com/office/drawing/2014/main" id="{44CC2883-6672-7808-DB40-5E8D75DC6481}"/>
              </a:ext>
            </a:extLst>
          </p:cNvPr>
          <p:cNvGraphicFramePr>
            <a:graphicFrameLocks noGrp="1"/>
          </p:cNvGraphicFramePr>
          <p:nvPr>
            <p:extLst>
              <p:ext uri="{D42A27DB-BD31-4B8C-83A1-F6EECF244321}">
                <p14:modId xmlns:p14="http://schemas.microsoft.com/office/powerpoint/2010/main" val="3450265092"/>
              </p:ext>
            </p:extLst>
          </p:nvPr>
        </p:nvGraphicFramePr>
        <p:xfrm>
          <a:off x="838199" y="719666"/>
          <a:ext cx="10431024" cy="5607647"/>
        </p:xfrm>
        <a:graphic>
          <a:graphicData uri="http://schemas.openxmlformats.org/drawingml/2006/table">
            <a:tbl>
              <a:tblPr firstRow="1" bandRow="1">
                <a:tableStyleId>{5C22544A-7EE6-4342-B048-85BDC9FD1C3A}</a:tableStyleId>
              </a:tblPr>
              <a:tblGrid>
                <a:gridCol w="2607756">
                  <a:extLst>
                    <a:ext uri="{9D8B030D-6E8A-4147-A177-3AD203B41FA5}">
                      <a16:colId xmlns:a16="http://schemas.microsoft.com/office/drawing/2014/main" val="3015633308"/>
                    </a:ext>
                  </a:extLst>
                </a:gridCol>
                <a:gridCol w="2607756">
                  <a:extLst>
                    <a:ext uri="{9D8B030D-6E8A-4147-A177-3AD203B41FA5}">
                      <a16:colId xmlns:a16="http://schemas.microsoft.com/office/drawing/2014/main" val="2079977598"/>
                    </a:ext>
                  </a:extLst>
                </a:gridCol>
                <a:gridCol w="2607756">
                  <a:extLst>
                    <a:ext uri="{9D8B030D-6E8A-4147-A177-3AD203B41FA5}">
                      <a16:colId xmlns:a16="http://schemas.microsoft.com/office/drawing/2014/main" val="3542212924"/>
                    </a:ext>
                  </a:extLst>
                </a:gridCol>
                <a:gridCol w="2607756">
                  <a:extLst>
                    <a:ext uri="{9D8B030D-6E8A-4147-A177-3AD203B41FA5}">
                      <a16:colId xmlns:a16="http://schemas.microsoft.com/office/drawing/2014/main" val="751207735"/>
                    </a:ext>
                  </a:extLst>
                </a:gridCol>
              </a:tblGrid>
              <a:tr h="370840">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p>
                  </a:txBody>
                  <a:tcPr marL="68580" marR="68580" marT="0" marB="0"/>
                </a:tc>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07888769"/>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cust_id</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001</a:t>
                      </a:r>
                    </a:p>
                  </a:txBody>
                  <a:tcPr marL="68580" marR="68580" marT="0" marB="0"/>
                </a:tc>
                <a:extLst>
                  <a:ext uri="{0D108BD9-81ED-4DB2-BD59-A6C34878D82A}">
                    <a16:rowId xmlns:a16="http://schemas.microsoft.com/office/drawing/2014/main" val="861710634"/>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cust_unique_keyid</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dirty="0">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Go910a7e5g6w5w</a:t>
                      </a:r>
                    </a:p>
                  </a:txBody>
                  <a:tcPr marL="68580" marR="68580" marT="0" marB="0"/>
                </a:tc>
                <a:extLst>
                  <a:ext uri="{0D108BD9-81ED-4DB2-BD59-A6C34878D82A}">
                    <a16:rowId xmlns:a16="http://schemas.microsoft.com/office/drawing/2014/main" val="603761838"/>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cust_first_name</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dirty="0">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Ram</a:t>
                      </a:r>
                    </a:p>
                  </a:txBody>
                  <a:tcPr marL="68580" marR="68580" marT="0" marB="0"/>
                </a:tc>
                <a:extLst>
                  <a:ext uri="{0D108BD9-81ED-4DB2-BD59-A6C34878D82A}">
                    <a16:rowId xmlns:a16="http://schemas.microsoft.com/office/drawing/2014/main" val="3008443629"/>
                  </a:ext>
                </a:extLst>
              </a:tr>
              <a:tr h="415887">
                <a:tc>
                  <a:txBody>
                    <a:bodyPr/>
                    <a:lstStyle/>
                    <a:p>
                      <a:pPr algn="ctr">
                        <a:lnSpc>
                          <a:spcPct val="107000"/>
                        </a:lnSpc>
                        <a:spcAft>
                          <a:spcPts val="800"/>
                        </a:spcAft>
                        <a:tabLst>
                          <a:tab pos="721995" algn="l"/>
                        </a:tabLst>
                      </a:pPr>
                      <a:r>
                        <a:rPr lang="en-IN" sz="1200" b="1" kern="100">
                          <a:effectLst/>
                          <a:latin typeface="Century Gothic" panose="020B0502020202020204" pitchFamily="34" charset="0"/>
                          <a:ea typeface="Calibri" panose="020F0502020204030204" pitchFamily="34" charset="0"/>
                          <a:cs typeface="Times New Roman" panose="02020603050405020304" pitchFamily="18" charset="0"/>
                        </a:rPr>
                        <a:t>cust_last_name</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Aft>
                          <a:spcPts val="800"/>
                        </a:spcAft>
                        <a:tabLst>
                          <a:tab pos="721995" algn="l"/>
                        </a:tabLst>
                      </a:pPr>
                      <a:r>
                        <a:rPr lang="en-IN" sz="1200" kern="100" dirty="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xyz</a:t>
                      </a:r>
                    </a:p>
                  </a:txBody>
                  <a:tcPr marL="68580" marR="68580" marT="0" marB="0"/>
                </a:tc>
                <a:extLst>
                  <a:ext uri="{0D108BD9-81ED-4DB2-BD59-A6C34878D82A}">
                    <a16:rowId xmlns:a16="http://schemas.microsoft.com/office/drawing/2014/main" val="2055703319"/>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cust_gender</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(15)</a:t>
                      </a:r>
                    </a:p>
                  </a:txBody>
                  <a:tcPr marL="68580" marR="68580" marT="0" marB="0"/>
                </a:tc>
                <a:tc>
                  <a:txBody>
                    <a:bodyPr/>
                    <a:lstStyle/>
                    <a:p>
                      <a:pPr algn="ctr">
                        <a:lnSpc>
                          <a:spcPct val="107000"/>
                        </a:lnSpc>
                        <a:spcAft>
                          <a:spcPts val="800"/>
                        </a:spcAft>
                        <a:tabLst>
                          <a:tab pos="721995" algn="l"/>
                        </a:tabLst>
                      </a:pPr>
                      <a:r>
                        <a:rPr lang="en-IN" sz="1200" kern="100" dirty="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male/female</a:t>
                      </a:r>
                    </a:p>
                  </a:txBody>
                  <a:tcPr marL="68580" marR="68580" marT="0" marB="0"/>
                </a:tc>
                <a:extLst>
                  <a:ext uri="{0D108BD9-81ED-4DB2-BD59-A6C34878D82A}">
                    <a16:rowId xmlns:a16="http://schemas.microsoft.com/office/drawing/2014/main" val="2733412870"/>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cust_email</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(15)</a:t>
                      </a:r>
                    </a:p>
                  </a:txBody>
                  <a:tcPr marL="68580" marR="68580" marT="0" marB="0"/>
                </a:tc>
                <a:tc>
                  <a:txBody>
                    <a:bodyPr/>
                    <a:lstStyle/>
                    <a:p>
                      <a:pPr algn="ctr">
                        <a:lnSpc>
                          <a:spcPct val="107000"/>
                        </a:lnSpc>
                        <a:spcAft>
                          <a:spcPts val="800"/>
                        </a:spcAft>
                        <a:tabLst>
                          <a:tab pos="721995" algn="l"/>
                        </a:tabLst>
                      </a:pPr>
                      <a:r>
                        <a:rPr lang="en-IN" sz="1200" kern="100" dirty="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amazon@a.com</a:t>
                      </a:r>
                    </a:p>
                  </a:txBody>
                  <a:tcPr marL="68580" marR="68580" marT="0" marB="0"/>
                </a:tc>
                <a:extLst>
                  <a:ext uri="{0D108BD9-81ED-4DB2-BD59-A6C34878D82A}">
                    <a16:rowId xmlns:a16="http://schemas.microsoft.com/office/drawing/2014/main" val="2580789221"/>
                  </a:ext>
                </a:extLst>
              </a:tr>
              <a:tr h="370840">
                <a:tc>
                  <a:txBody>
                    <a:bodyPr/>
                    <a:lstStyle/>
                    <a:p>
                      <a:pPr algn="ctr">
                        <a:lnSpc>
                          <a:spcPct val="107000"/>
                        </a:lnSpc>
                        <a:spcAft>
                          <a:spcPts val="800"/>
                        </a:spcAft>
                        <a:tabLst>
                          <a:tab pos="721995" algn="l"/>
                        </a:tabLst>
                      </a:pPr>
                      <a:r>
                        <a:rPr lang="en-IN" sz="1200" b="1" kern="100">
                          <a:effectLst/>
                          <a:latin typeface="Century Gothic" panose="020B0502020202020204" pitchFamily="34" charset="0"/>
                          <a:ea typeface="Calibri" panose="020F0502020204030204" pitchFamily="34" charset="0"/>
                          <a:cs typeface="Times New Roman" panose="02020603050405020304" pitchFamily="18" charset="0"/>
                        </a:rPr>
                        <a:t>cust_phone_number</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(50)</a:t>
                      </a:r>
                    </a:p>
                  </a:txBody>
                  <a:tcPr marL="68580" marR="68580" marT="0" marB="0"/>
                </a:tc>
                <a:tc>
                  <a:txBody>
                    <a:bodyPr/>
                    <a:lstStyle/>
                    <a:p>
                      <a:pPr algn="ctr">
                        <a:lnSpc>
                          <a:spcPct val="107000"/>
                        </a:lnSpc>
                        <a:spcAft>
                          <a:spcPts val="800"/>
                        </a:spcAft>
                        <a:tabLst>
                          <a:tab pos="721995" algn="l"/>
                        </a:tabLst>
                      </a:pPr>
                      <a:r>
                        <a:rPr lang="en-IN" sz="1200" kern="100" dirty="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9281634582</a:t>
                      </a:r>
                    </a:p>
                  </a:txBody>
                  <a:tcPr marL="68580" marR="68580" marT="0" marB="0"/>
                </a:tc>
                <a:extLst>
                  <a:ext uri="{0D108BD9-81ED-4DB2-BD59-A6C34878D82A}">
                    <a16:rowId xmlns:a16="http://schemas.microsoft.com/office/drawing/2014/main" val="1015028447"/>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is_phone_verified</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(50)</a:t>
                      </a:r>
                    </a:p>
                  </a:txBody>
                  <a:tcPr marL="68580" marR="68580" marT="0" marB="0"/>
                </a:tc>
                <a:tc>
                  <a:txBody>
                    <a:bodyPr/>
                    <a:lstStyle/>
                    <a:p>
                      <a:pPr>
                        <a:lnSpc>
                          <a:spcPct val="107000"/>
                        </a:lnSpc>
                        <a:spcAft>
                          <a:spcPts val="800"/>
                        </a:spcAft>
                        <a:tabLst>
                          <a:tab pos="495300" algn="l"/>
                          <a:tab pos="721995" algn="l"/>
                          <a:tab pos="738505" algn="ctr"/>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		-</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True</a:t>
                      </a:r>
                    </a:p>
                  </a:txBody>
                  <a:tcPr marL="68580" marR="68580" marT="0" marB="0"/>
                </a:tc>
                <a:extLst>
                  <a:ext uri="{0D108BD9-81ED-4DB2-BD59-A6C34878D82A}">
                    <a16:rowId xmlns:a16="http://schemas.microsoft.com/office/drawing/2014/main" val="3148121771"/>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otp</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(50)</a:t>
                      </a:r>
                    </a:p>
                  </a:txBody>
                  <a:tcPr marL="68580" marR="68580" marT="0" marB="0"/>
                </a:tc>
                <a:tc>
                  <a:txBody>
                    <a:bodyPr/>
                    <a:lstStyle/>
                    <a:p>
                      <a:pPr algn="ctr">
                        <a:lnSpc>
                          <a:spcPct val="107000"/>
                        </a:lnSpc>
                        <a:spcAft>
                          <a:spcPts val="800"/>
                        </a:spcAft>
                        <a:tabLst>
                          <a:tab pos="721995" algn="l"/>
                        </a:tabLst>
                      </a:pPr>
                      <a:r>
                        <a:rPr lang="en-IN" sz="1200" kern="100" dirty="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125478</a:t>
                      </a:r>
                    </a:p>
                  </a:txBody>
                  <a:tcPr marL="68580" marR="68580" marT="0" marB="0"/>
                </a:tc>
                <a:extLst>
                  <a:ext uri="{0D108BD9-81ED-4DB2-BD59-A6C34878D82A}">
                    <a16:rowId xmlns:a16="http://schemas.microsoft.com/office/drawing/2014/main" val="2489148282"/>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cust_country</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(50)</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India</a:t>
                      </a:r>
                    </a:p>
                  </a:txBody>
                  <a:tcPr marL="68580" marR="68580" marT="0" marB="0"/>
                </a:tc>
                <a:extLst>
                  <a:ext uri="{0D108BD9-81ED-4DB2-BD59-A6C34878D82A}">
                    <a16:rowId xmlns:a16="http://schemas.microsoft.com/office/drawing/2014/main" val="3925956075"/>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cust_state</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Gujarat</a:t>
                      </a:r>
                    </a:p>
                  </a:txBody>
                  <a:tcPr marL="68580" marR="68580" marT="0" marB="0"/>
                </a:tc>
                <a:extLst>
                  <a:ext uri="{0D108BD9-81ED-4DB2-BD59-A6C34878D82A}">
                    <a16:rowId xmlns:a16="http://schemas.microsoft.com/office/drawing/2014/main" val="2034602944"/>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cust_city</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Ahmedabad</a:t>
                      </a:r>
                    </a:p>
                  </a:txBody>
                  <a:tcPr marL="68580" marR="68580" marT="0" marB="0"/>
                </a:tc>
                <a:extLst>
                  <a:ext uri="{0D108BD9-81ED-4DB2-BD59-A6C34878D82A}">
                    <a16:rowId xmlns:a16="http://schemas.microsoft.com/office/drawing/2014/main" val="70313827"/>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cust_address</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Jivaraj Park</a:t>
                      </a:r>
                    </a:p>
                  </a:txBody>
                  <a:tcPr marL="68580" marR="68580" marT="0" marB="0"/>
                </a:tc>
                <a:extLst>
                  <a:ext uri="{0D108BD9-81ED-4DB2-BD59-A6C34878D82A}">
                    <a16:rowId xmlns:a16="http://schemas.microsoft.com/office/drawing/2014/main" val="4131324598"/>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cust_balance</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2500</a:t>
                      </a:r>
                    </a:p>
                  </a:txBody>
                  <a:tcPr marL="68580" marR="68580" marT="0" marB="0"/>
                </a:tc>
                <a:extLst>
                  <a:ext uri="{0D108BD9-81ED-4DB2-BD59-A6C34878D82A}">
                    <a16:rowId xmlns:a16="http://schemas.microsoft.com/office/drawing/2014/main" val="2574142415"/>
                  </a:ext>
                </a:extLst>
              </a:tr>
            </a:tbl>
          </a:graphicData>
        </a:graphic>
      </p:graphicFrame>
      <p:sp>
        <p:nvSpPr>
          <p:cNvPr id="6" name="Rectangle 5">
            <a:extLst>
              <a:ext uri="{FF2B5EF4-FFF2-40B4-BE49-F238E27FC236}">
                <a16:creationId xmlns:a16="http://schemas.microsoft.com/office/drawing/2014/main" id="{EA08B39D-A62D-3CA7-4496-3DD9B0C21BF1}"/>
              </a:ext>
            </a:extLst>
          </p:cNvPr>
          <p:cNvSpPr/>
          <p:nvPr/>
        </p:nvSpPr>
        <p:spPr>
          <a:xfrm>
            <a:off x="4153667" y="110579"/>
            <a:ext cx="3800087"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CUSTOMER COLLECTION</a:t>
            </a:r>
            <a:endParaRPr lang="en-IN" sz="2400" dirty="0">
              <a:solidFill>
                <a:schemeClr val="tx1">
                  <a:lumMod val="95000"/>
                  <a:lumOff val="5000"/>
                </a:schemeClr>
              </a:solidFill>
              <a:latin typeface="+mj-lt"/>
            </a:endParaRPr>
          </a:p>
        </p:txBody>
      </p:sp>
    </p:spTree>
    <p:extLst>
      <p:ext uri="{BB962C8B-B14F-4D97-AF65-F5344CB8AC3E}">
        <p14:creationId xmlns:p14="http://schemas.microsoft.com/office/powerpoint/2010/main" val="22623276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8F11BDE-613C-F214-15D6-C99226210ED3}"/>
              </a:ext>
            </a:extLst>
          </p:cNvPr>
          <p:cNvSpPr>
            <a:spLocks noGrp="1"/>
          </p:cNvSpPr>
          <p:nvPr>
            <p:ph type="sldNum" sz="quarter" idx="12"/>
          </p:nvPr>
        </p:nvSpPr>
        <p:spPr/>
        <p:txBody>
          <a:bodyPr/>
          <a:lstStyle/>
          <a:p>
            <a:fld id="{8D0AFDD5-844D-364D-8AEC-50CF4D36D55D}" type="slidenum">
              <a:rPr lang="en-US" noProof="0" smtClean="0"/>
              <a:t>19</a:t>
            </a:fld>
            <a:endParaRPr lang="en-US" noProof="0"/>
          </a:p>
        </p:txBody>
      </p:sp>
      <p:sp>
        <p:nvSpPr>
          <p:cNvPr id="4" name="Footer Placeholder 3">
            <a:extLst>
              <a:ext uri="{FF2B5EF4-FFF2-40B4-BE49-F238E27FC236}">
                <a16:creationId xmlns:a16="http://schemas.microsoft.com/office/drawing/2014/main" id="{E1062B05-CF67-6644-159C-C6853647E2F8}"/>
              </a:ext>
            </a:extLst>
          </p:cNvPr>
          <p:cNvSpPr>
            <a:spLocks noGrp="1"/>
          </p:cNvSpPr>
          <p:nvPr>
            <p:ph type="ftr" sz="quarter" idx="11"/>
          </p:nvPr>
        </p:nvSpPr>
        <p:spPr/>
        <p:txBody>
          <a:bodyPr/>
          <a:lstStyle/>
          <a:p>
            <a:r>
              <a:rPr lang="en-US" noProof="0"/>
              <a:t>Presentation title</a:t>
            </a:r>
          </a:p>
        </p:txBody>
      </p:sp>
      <p:sp>
        <p:nvSpPr>
          <p:cNvPr id="5" name="Date Placeholder 4">
            <a:extLst>
              <a:ext uri="{FF2B5EF4-FFF2-40B4-BE49-F238E27FC236}">
                <a16:creationId xmlns:a16="http://schemas.microsoft.com/office/drawing/2014/main" id="{37EBF664-CC0A-08D8-5194-F4644CCF7877}"/>
              </a:ext>
            </a:extLst>
          </p:cNvPr>
          <p:cNvSpPr>
            <a:spLocks noGrp="1"/>
          </p:cNvSpPr>
          <p:nvPr>
            <p:ph type="dt" sz="half" idx="10"/>
          </p:nvPr>
        </p:nvSpPr>
        <p:spPr/>
        <p:txBody>
          <a:bodyPr/>
          <a:lstStyle/>
          <a:p>
            <a:r>
              <a:rPr lang="en-US" noProof="0"/>
              <a:t>20XX</a:t>
            </a:r>
          </a:p>
        </p:txBody>
      </p:sp>
      <p:graphicFrame>
        <p:nvGraphicFramePr>
          <p:cNvPr id="6" name="Table 6">
            <a:extLst>
              <a:ext uri="{FF2B5EF4-FFF2-40B4-BE49-F238E27FC236}">
                <a16:creationId xmlns:a16="http://schemas.microsoft.com/office/drawing/2014/main" id="{4F2D9E18-3E23-3787-E467-7E96106B52F8}"/>
              </a:ext>
            </a:extLst>
          </p:cNvPr>
          <p:cNvGraphicFramePr>
            <a:graphicFrameLocks noGrp="1"/>
          </p:cNvGraphicFramePr>
          <p:nvPr>
            <p:extLst>
              <p:ext uri="{D42A27DB-BD31-4B8C-83A1-F6EECF244321}">
                <p14:modId xmlns:p14="http://schemas.microsoft.com/office/powerpoint/2010/main" val="941442332"/>
              </p:ext>
            </p:extLst>
          </p:nvPr>
        </p:nvGraphicFramePr>
        <p:xfrm>
          <a:off x="838199" y="1495920"/>
          <a:ext cx="10431024" cy="4581798"/>
        </p:xfrm>
        <a:graphic>
          <a:graphicData uri="http://schemas.openxmlformats.org/drawingml/2006/table">
            <a:tbl>
              <a:tblPr firstRow="1" bandRow="1">
                <a:tableStyleId>{5C22544A-7EE6-4342-B048-85BDC9FD1C3A}</a:tableStyleId>
              </a:tblPr>
              <a:tblGrid>
                <a:gridCol w="2607756">
                  <a:extLst>
                    <a:ext uri="{9D8B030D-6E8A-4147-A177-3AD203B41FA5}">
                      <a16:colId xmlns:a16="http://schemas.microsoft.com/office/drawing/2014/main" val="1934455025"/>
                    </a:ext>
                  </a:extLst>
                </a:gridCol>
                <a:gridCol w="2607756">
                  <a:extLst>
                    <a:ext uri="{9D8B030D-6E8A-4147-A177-3AD203B41FA5}">
                      <a16:colId xmlns:a16="http://schemas.microsoft.com/office/drawing/2014/main" val="3542032713"/>
                    </a:ext>
                  </a:extLst>
                </a:gridCol>
                <a:gridCol w="2607756">
                  <a:extLst>
                    <a:ext uri="{9D8B030D-6E8A-4147-A177-3AD203B41FA5}">
                      <a16:colId xmlns:a16="http://schemas.microsoft.com/office/drawing/2014/main" val="3514822054"/>
                    </a:ext>
                  </a:extLst>
                </a:gridCol>
                <a:gridCol w="2607756">
                  <a:extLst>
                    <a:ext uri="{9D8B030D-6E8A-4147-A177-3AD203B41FA5}">
                      <a16:colId xmlns:a16="http://schemas.microsoft.com/office/drawing/2014/main" val="4118806914"/>
                    </a:ext>
                  </a:extLst>
                </a:gridCol>
              </a:tblGrid>
              <a:tr h="352446">
                <a:tc>
                  <a:txBody>
                    <a:bodyPr/>
                    <a:lstStyle/>
                    <a:p>
                      <a:pPr algn="ctr">
                        <a:lnSpc>
                          <a:spcPct val="107000"/>
                        </a:lnSpc>
                        <a:spcBef>
                          <a:spcPts val="50"/>
                        </a:spcBef>
                        <a:spcAft>
                          <a:spcPts val="5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p>
                  </a:txBody>
                  <a:tcPr marL="68580" marR="68580" marT="0" marB="0"/>
                </a:tc>
                <a:tc>
                  <a:txBody>
                    <a:bodyPr/>
                    <a:lstStyle/>
                    <a:p>
                      <a:pPr algn="ctr">
                        <a:lnSpc>
                          <a:spcPct val="107000"/>
                        </a:lnSpc>
                        <a:spcBef>
                          <a:spcPts val="50"/>
                        </a:spcBef>
                        <a:spcAft>
                          <a:spcPts val="5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68050265"/>
                  </a:ext>
                </a:extLst>
              </a:tr>
              <a:tr h="352446">
                <a:tc>
                  <a:txBody>
                    <a:bodyPr/>
                    <a:lstStyle/>
                    <a:p>
                      <a:pPr algn="ctr">
                        <a:lnSpc>
                          <a:spcPct val="107000"/>
                        </a:lnSpc>
                        <a:spcBef>
                          <a:spcPts val="50"/>
                        </a:spcBef>
                        <a:spcAft>
                          <a:spcPts val="5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vendor_id</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mj-lt"/>
                          <a:ea typeface="Calibri" panose="020F0502020204030204" pitchFamily="34" charset="0"/>
                          <a:cs typeface="Times New Roman" panose="02020603050405020304" pitchFamily="18" charset="0"/>
                        </a:rPr>
                        <a:t>001</a:t>
                      </a:r>
                    </a:p>
                  </a:txBody>
                  <a:tcPr marL="68580" marR="68580" marT="0" marB="0"/>
                </a:tc>
                <a:extLst>
                  <a:ext uri="{0D108BD9-81ED-4DB2-BD59-A6C34878D82A}">
                    <a16:rowId xmlns:a16="http://schemas.microsoft.com/office/drawing/2014/main" val="1175766796"/>
                  </a:ext>
                </a:extLst>
              </a:tr>
              <a:tr h="352446">
                <a:tc>
                  <a:txBody>
                    <a:bodyPr/>
                    <a:lstStyle/>
                    <a:p>
                      <a:pPr algn="ctr">
                        <a:lnSpc>
                          <a:spcPct val="107000"/>
                        </a:lnSpc>
                        <a:spcBef>
                          <a:spcPts val="50"/>
                        </a:spcBef>
                        <a:spcAft>
                          <a:spcPts val="50"/>
                        </a:spcAft>
                        <a:tabLst>
                          <a:tab pos="721995" algn="l"/>
                        </a:tabLst>
                      </a:pPr>
                      <a:r>
                        <a:rPr lang="en-IN" sz="1200" b="1" kern="100">
                          <a:effectLst/>
                          <a:latin typeface="Century Gothic" panose="020B0502020202020204" pitchFamily="34" charset="0"/>
                          <a:ea typeface="Calibri" panose="020F0502020204030204" pitchFamily="34" charset="0"/>
                          <a:cs typeface="Times New Roman" panose="02020603050405020304" pitchFamily="18" charset="0"/>
                        </a:rPr>
                        <a:t>vendor_unique_keyid</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mj-lt"/>
                          <a:ea typeface="Calibri" panose="020F0502020204030204" pitchFamily="34" charset="0"/>
                          <a:cs typeface="Times New Roman" panose="02020603050405020304" pitchFamily="18" charset="0"/>
                        </a:rPr>
                        <a:t>001</a:t>
                      </a:r>
                    </a:p>
                  </a:txBody>
                  <a:tcPr marL="68580" marR="68580" marT="0" marB="0"/>
                </a:tc>
                <a:extLst>
                  <a:ext uri="{0D108BD9-81ED-4DB2-BD59-A6C34878D82A}">
                    <a16:rowId xmlns:a16="http://schemas.microsoft.com/office/drawing/2014/main" val="1119491236"/>
                  </a:ext>
                </a:extLst>
              </a:tr>
              <a:tr h="352446">
                <a:tc>
                  <a:txBody>
                    <a:bodyPr/>
                    <a:lstStyle/>
                    <a:p>
                      <a:pPr algn="ctr">
                        <a:lnSpc>
                          <a:spcPct val="107000"/>
                        </a:lnSpc>
                        <a:spcBef>
                          <a:spcPts val="50"/>
                        </a:spcBef>
                        <a:spcAft>
                          <a:spcPts val="5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vendor_fullname</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mj-lt"/>
                          <a:ea typeface="Calibri" panose="020F0502020204030204" pitchFamily="34" charset="0"/>
                          <a:cs typeface="Times New Roman" panose="02020603050405020304" pitchFamily="18" charset="0"/>
                        </a:rPr>
                        <a:t>XYZ</a:t>
                      </a:r>
                    </a:p>
                  </a:txBody>
                  <a:tcPr marL="68580" marR="68580" marT="0" marB="0"/>
                </a:tc>
                <a:extLst>
                  <a:ext uri="{0D108BD9-81ED-4DB2-BD59-A6C34878D82A}">
                    <a16:rowId xmlns:a16="http://schemas.microsoft.com/office/drawing/2014/main" val="448832823"/>
                  </a:ext>
                </a:extLst>
              </a:tr>
              <a:tr h="352446">
                <a:tc>
                  <a:txBody>
                    <a:bodyPr/>
                    <a:lstStyle/>
                    <a:p>
                      <a:pPr algn="ctr">
                        <a:lnSpc>
                          <a:spcPct val="107000"/>
                        </a:lnSpc>
                        <a:spcBef>
                          <a:spcPts val="50"/>
                        </a:spcBef>
                        <a:spcAft>
                          <a:spcPts val="5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vendor_password</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mj-lt"/>
                          <a:ea typeface="Calibri" panose="020F0502020204030204" pitchFamily="34" charset="0"/>
                          <a:cs typeface="Times New Roman" panose="02020603050405020304" pitchFamily="18" charset="0"/>
                        </a:rPr>
                        <a:t>XYZ</a:t>
                      </a:r>
                    </a:p>
                  </a:txBody>
                  <a:tcPr marL="68580" marR="68580" marT="0" marB="0"/>
                </a:tc>
                <a:extLst>
                  <a:ext uri="{0D108BD9-81ED-4DB2-BD59-A6C34878D82A}">
                    <a16:rowId xmlns:a16="http://schemas.microsoft.com/office/drawing/2014/main" val="2228727386"/>
                  </a:ext>
                </a:extLst>
              </a:tr>
              <a:tr h="352446">
                <a:tc>
                  <a:txBody>
                    <a:bodyPr/>
                    <a:lstStyle/>
                    <a:p>
                      <a:pPr algn="ctr">
                        <a:lnSpc>
                          <a:spcPct val="107000"/>
                        </a:lnSpc>
                        <a:spcBef>
                          <a:spcPts val="50"/>
                        </a:spcBef>
                        <a:spcAft>
                          <a:spcPts val="5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vendor_email</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(15)</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Bef>
                          <a:spcPts val="50"/>
                        </a:spcBef>
                        <a:spcAft>
                          <a:spcPts val="50"/>
                        </a:spcAft>
                        <a:tabLst>
                          <a:tab pos="721995" algn="l"/>
                        </a:tabLst>
                      </a:pPr>
                      <a:r>
                        <a:rPr lang="en-IN" sz="1200" u="sng" kern="100">
                          <a:solidFill>
                            <a:srgbClr val="0563C1"/>
                          </a:solidFill>
                          <a:effectLst/>
                          <a:latin typeface="+mj-lt"/>
                          <a:ea typeface="Calibri" panose="020F0502020204030204" pitchFamily="34" charset="0"/>
                          <a:cs typeface="Times New Roman" panose="02020603050405020304" pitchFamily="18" charset="0"/>
                          <a:hlinkClick r:id="rId2"/>
                        </a:rPr>
                        <a:t>KZed1@a.com</a:t>
                      </a:r>
                      <a:endParaRPr lang="en-IN" sz="1200" kern="100">
                        <a:effectLst/>
                        <a:latin typeface="+mj-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67573124"/>
                  </a:ext>
                </a:extLst>
              </a:tr>
              <a:tr h="352446">
                <a:tc>
                  <a:txBody>
                    <a:bodyPr/>
                    <a:lstStyle/>
                    <a:p>
                      <a:pPr algn="ctr">
                        <a:lnSpc>
                          <a:spcPct val="107000"/>
                        </a:lnSpc>
                        <a:spcBef>
                          <a:spcPts val="50"/>
                        </a:spcBef>
                        <a:spcAft>
                          <a:spcPts val="5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vendor_phone_number</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(15)</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mj-lt"/>
                          <a:ea typeface="Calibri" panose="020F0502020204030204" pitchFamily="34" charset="0"/>
                          <a:cs typeface="Times New Roman" panose="02020603050405020304" pitchFamily="18" charset="0"/>
                        </a:rPr>
                        <a:t>8362547392</a:t>
                      </a:r>
                    </a:p>
                  </a:txBody>
                  <a:tcPr marL="68580" marR="68580" marT="0" marB="0"/>
                </a:tc>
                <a:extLst>
                  <a:ext uri="{0D108BD9-81ED-4DB2-BD59-A6C34878D82A}">
                    <a16:rowId xmlns:a16="http://schemas.microsoft.com/office/drawing/2014/main" val="237679077"/>
                  </a:ext>
                </a:extLst>
              </a:tr>
              <a:tr h="352446">
                <a:tc>
                  <a:txBody>
                    <a:bodyPr/>
                    <a:lstStyle/>
                    <a:p>
                      <a:pPr algn="ctr">
                        <a:lnSpc>
                          <a:spcPct val="107000"/>
                        </a:lnSpc>
                        <a:spcBef>
                          <a:spcPts val="50"/>
                        </a:spcBef>
                        <a:spcAft>
                          <a:spcPts val="5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company_name</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(50)</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mj-lt"/>
                          <a:ea typeface="Calibri" panose="020F0502020204030204" pitchFamily="34" charset="0"/>
                          <a:cs typeface="Times New Roman" panose="02020603050405020304" pitchFamily="18" charset="0"/>
                        </a:rPr>
                        <a:t>Riot Games</a:t>
                      </a:r>
                    </a:p>
                  </a:txBody>
                  <a:tcPr marL="68580" marR="68580" marT="0" marB="0"/>
                </a:tc>
                <a:extLst>
                  <a:ext uri="{0D108BD9-81ED-4DB2-BD59-A6C34878D82A}">
                    <a16:rowId xmlns:a16="http://schemas.microsoft.com/office/drawing/2014/main" val="2243939878"/>
                  </a:ext>
                </a:extLst>
              </a:tr>
              <a:tr h="352446">
                <a:tc>
                  <a:txBody>
                    <a:bodyPr/>
                    <a:lstStyle/>
                    <a:p>
                      <a:pPr algn="ctr">
                        <a:lnSpc>
                          <a:spcPct val="107000"/>
                        </a:lnSpc>
                        <a:spcBef>
                          <a:spcPts val="50"/>
                        </a:spcBef>
                        <a:spcAft>
                          <a:spcPts val="5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company_address</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mj-lt"/>
                          <a:ea typeface="Calibri" panose="020F0502020204030204" pitchFamily="34" charset="0"/>
                          <a:cs typeface="Times New Roman" panose="02020603050405020304" pitchFamily="18" charset="0"/>
                        </a:rPr>
                        <a:t>Mumbai, India</a:t>
                      </a:r>
                    </a:p>
                  </a:txBody>
                  <a:tcPr marL="68580" marR="68580" marT="0" marB="0"/>
                </a:tc>
                <a:extLst>
                  <a:ext uri="{0D108BD9-81ED-4DB2-BD59-A6C34878D82A}">
                    <a16:rowId xmlns:a16="http://schemas.microsoft.com/office/drawing/2014/main" val="330823923"/>
                  </a:ext>
                </a:extLst>
              </a:tr>
              <a:tr h="352446">
                <a:tc>
                  <a:txBody>
                    <a:bodyPr/>
                    <a:lstStyle/>
                    <a:p>
                      <a:pPr algn="ctr">
                        <a:lnSpc>
                          <a:spcPct val="107000"/>
                        </a:lnSpc>
                        <a:spcBef>
                          <a:spcPts val="50"/>
                        </a:spcBef>
                        <a:spcAft>
                          <a:spcPts val="5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company_phone_number</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mj-lt"/>
                          <a:ea typeface="Calibri" panose="020F0502020204030204" pitchFamily="34" charset="0"/>
                          <a:cs typeface="Times New Roman" panose="02020603050405020304" pitchFamily="18" charset="0"/>
                        </a:rPr>
                        <a:t>836253491</a:t>
                      </a:r>
                    </a:p>
                  </a:txBody>
                  <a:tcPr marL="68580" marR="68580" marT="0" marB="0"/>
                </a:tc>
                <a:extLst>
                  <a:ext uri="{0D108BD9-81ED-4DB2-BD59-A6C34878D82A}">
                    <a16:rowId xmlns:a16="http://schemas.microsoft.com/office/drawing/2014/main" val="3095269812"/>
                  </a:ext>
                </a:extLst>
              </a:tr>
              <a:tr h="352446">
                <a:tc>
                  <a:txBody>
                    <a:bodyPr/>
                    <a:lstStyle/>
                    <a:p>
                      <a:pPr algn="ctr">
                        <a:lnSpc>
                          <a:spcPct val="107000"/>
                        </a:lnSpc>
                        <a:spcBef>
                          <a:spcPts val="50"/>
                        </a:spcBef>
                        <a:spcAft>
                          <a:spcPts val="50"/>
                        </a:spcAft>
                        <a:tabLst>
                          <a:tab pos="721995" algn="l"/>
                        </a:tabLst>
                      </a:pPr>
                      <a:r>
                        <a:rPr lang="en-IN" sz="1200" b="1" kern="100" dirty="0">
                          <a:effectLst/>
                          <a:latin typeface="Century Gothic" panose="020B0502020202020204" pitchFamily="34" charset="0"/>
                          <a:ea typeface="Calibri" panose="020F0502020204030204" pitchFamily="34" charset="0"/>
                          <a:cs typeface="Times New Roman" panose="02020603050405020304" pitchFamily="18" charset="0"/>
                        </a:rPr>
                        <a:t>GSTIN</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mj-lt"/>
                          <a:ea typeface="Calibri" panose="020F0502020204030204" pitchFamily="34" charset="0"/>
                          <a:cs typeface="Times New Roman" panose="02020603050405020304" pitchFamily="18" charset="0"/>
                        </a:rPr>
                        <a:t>28362819</a:t>
                      </a:r>
                    </a:p>
                  </a:txBody>
                  <a:tcPr marL="68580" marR="68580" marT="0" marB="0"/>
                </a:tc>
                <a:extLst>
                  <a:ext uri="{0D108BD9-81ED-4DB2-BD59-A6C34878D82A}">
                    <a16:rowId xmlns:a16="http://schemas.microsoft.com/office/drawing/2014/main" val="2450886237"/>
                  </a:ext>
                </a:extLst>
              </a:tr>
              <a:tr h="352446">
                <a:tc>
                  <a:txBody>
                    <a:bodyPr/>
                    <a:lstStyle/>
                    <a:p>
                      <a:pPr algn="ctr">
                        <a:lnSpc>
                          <a:spcPct val="107000"/>
                        </a:lnSpc>
                        <a:spcBef>
                          <a:spcPts val="50"/>
                        </a:spcBef>
                        <a:spcAft>
                          <a:spcPts val="5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pickup_pincode</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mj-lt"/>
                          <a:ea typeface="Calibri" panose="020F0502020204030204" pitchFamily="34" charset="0"/>
                          <a:cs typeface="Times New Roman" panose="02020603050405020304" pitchFamily="18" charset="0"/>
                        </a:rPr>
                        <a:t>380053</a:t>
                      </a:r>
                    </a:p>
                  </a:txBody>
                  <a:tcPr marL="68580" marR="68580" marT="0" marB="0"/>
                </a:tc>
                <a:extLst>
                  <a:ext uri="{0D108BD9-81ED-4DB2-BD59-A6C34878D82A}">
                    <a16:rowId xmlns:a16="http://schemas.microsoft.com/office/drawing/2014/main" val="3443984463"/>
                  </a:ext>
                </a:extLst>
              </a:tr>
              <a:tr h="352446">
                <a:tc>
                  <a:txBody>
                    <a:bodyPr/>
                    <a:lstStyle/>
                    <a:p>
                      <a:pPr algn="ctr">
                        <a:lnSpc>
                          <a:spcPct val="107000"/>
                        </a:lnSpc>
                        <a:spcBef>
                          <a:spcPts val="50"/>
                        </a:spcBef>
                        <a:spcAft>
                          <a:spcPts val="5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pickup_address</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Bef>
                          <a:spcPts val="50"/>
                        </a:spcBef>
                        <a:spcAft>
                          <a:spcPts val="5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Bef>
                          <a:spcPts val="50"/>
                        </a:spcBef>
                        <a:spcAft>
                          <a:spcPts val="50"/>
                        </a:spcAft>
                        <a:tabLst>
                          <a:tab pos="721995" algn="l"/>
                        </a:tabLst>
                      </a:pPr>
                      <a:r>
                        <a:rPr lang="en-IN" sz="1200" kern="100" dirty="0">
                          <a:effectLst/>
                          <a:latin typeface="+mj-lt"/>
                          <a:ea typeface="Calibri" panose="020F0502020204030204" pitchFamily="34" charset="0"/>
                          <a:cs typeface="Times New Roman" panose="02020603050405020304" pitchFamily="18" charset="0"/>
                        </a:rPr>
                        <a:t>Navi </a:t>
                      </a:r>
                      <a:r>
                        <a:rPr lang="en-IN" sz="1200" kern="100" dirty="0" err="1">
                          <a:effectLst/>
                          <a:latin typeface="+mj-lt"/>
                          <a:ea typeface="Calibri" panose="020F0502020204030204" pitchFamily="34" charset="0"/>
                          <a:cs typeface="Times New Roman" panose="02020603050405020304" pitchFamily="18" charset="0"/>
                        </a:rPr>
                        <a:t>mumbai</a:t>
                      </a:r>
                      <a:endParaRPr lang="en-IN" sz="1200" kern="100" dirty="0">
                        <a:effectLst/>
                        <a:latin typeface="+mj-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4737522"/>
                  </a:ext>
                </a:extLst>
              </a:tr>
            </a:tbl>
          </a:graphicData>
        </a:graphic>
      </p:graphicFrame>
      <p:sp>
        <p:nvSpPr>
          <p:cNvPr id="7" name="Rectangle 6">
            <a:extLst>
              <a:ext uri="{FF2B5EF4-FFF2-40B4-BE49-F238E27FC236}">
                <a16:creationId xmlns:a16="http://schemas.microsoft.com/office/drawing/2014/main" id="{4D3ADAED-AB9D-2460-7CCD-C5CD8A9D52E4}"/>
              </a:ext>
            </a:extLst>
          </p:cNvPr>
          <p:cNvSpPr/>
          <p:nvPr/>
        </p:nvSpPr>
        <p:spPr>
          <a:xfrm>
            <a:off x="4266978" y="660111"/>
            <a:ext cx="3658044"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VENDORS COLLECTION</a:t>
            </a:r>
            <a:endParaRPr lang="en-IN" sz="2400" dirty="0">
              <a:solidFill>
                <a:schemeClr val="tx1">
                  <a:lumMod val="95000"/>
                  <a:lumOff val="5000"/>
                </a:schemeClr>
              </a:solidFill>
              <a:latin typeface="+mj-lt"/>
            </a:endParaRPr>
          </a:p>
        </p:txBody>
      </p:sp>
    </p:spTree>
    <p:extLst>
      <p:ext uri="{BB962C8B-B14F-4D97-AF65-F5344CB8AC3E}">
        <p14:creationId xmlns:p14="http://schemas.microsoft.com/office/powerpoint/2010/main" val="3606392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r>
              <a:rPr lang="en-US" dirty="0"/>
              <a:t>Introduction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p:txBody>
          <a:bodyPr/>
          <a:lstStyle/>
          <a:p>
            <a:pPr algn="just">
              <a:lnSpc>
                <a:spcPct val="107000"/>
              </a:lnSpc>
              <a:spcAft>
                <a:spcPts val="800"/>
              </a:spcAft>
            </a:pPr>
            <a:r>
              <a:rPr lang="en-US" b="0" i="0" dirty="0">
                <a:effectLst/>
              </a:rPr>
              <a:t>KartZed provide a platform for selling games and services, It can also be used to build brand awareness, provide customer support, and collect valuable data about customer </a:t>
            </a:r>
            <a:r>
              <a:rPr lang="en-US" b="0" i="0" dirty="0" err="1">
                <a:effectLst/>
              </a:rPr>
              <a:t>behaviour</a:t>
            </a:r>
            <a:r>
              <a:rPr lang="en-US" b="0" i="0" dirty="0">
                <a:effectLst/>
              </a:rPr>
              <a:t> and preferences.</a:t>
            </a:r>
            <a:endParaRPr lang="en-US" sz="1200"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2</a:t>
            </a:fld>
            <a:endParaRPr lang="en-US" dirty="0"/>
          </a:p>
        </p:txBody>
      </p:sp>
      <p:pic>
        <p:nvPicPr>
          <p:cNvPr id="6" name="Picture Placeholder 5">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a:blip r:embed="rId2"/>
          <a:srcRect l="34043" r="34043"/>
          <a:stretch/>
        </p:blipFill>
        <p:spPr/>
      </p:pic>
    </p:spTree>
    <p:extLst>
      <p:ext uri="{BB962C8B-B14F-4D97-AF65-F5344CB8AC3E}">
        <p14:creationId xmlns:p14="http://schemas.microsoft.com/office/powerpoint/2010/main" val="37800028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7F8AAD5-5CAB-394C-912F-CE0F07BC7385}"/>
              </a:ext>
            </a:extLst>
          </p:cNvPr>
          <p:cNvSpPr>
            <a:spLocks noGrp="1"/>
          </p:cNvSpPr>
          <p:nvPr>
            <p:ph type="sldNum" sz="quarter" idx="12"/>
          </p:nvPr>
        </p:nvSpPr>
        <p:spPr/>
        <p:txBody>
          <a:bodyPr/>
          <a:lstStyle/>
          <a:p>
            <a:fld id="{8D0AFDD5-844D-364D-8AEC-50CF4D36D55D}" type="slidenum">
              <a:rPr lang="en-US" noProof="0" smtClean="0"/>
              <a:t>20</a:t>
            </a:fld>
            <a:endParaRPr lang="en-US" noProof="0"/>
          </a:p>
        </p:txBody>
      </p:sp>
      <p:sp>
        <p:nvSpPr>
          <p:cNvPr id="3" name="Footer Placeholder 2">
            <a:extLst>
              <a:ext uri="{FF2B5EF4-FFF2-40B4-BE49-F238E27FC236}">
                <a16:creationId xmlns:a16="http://schemas.microsoft.com/office/drawing/2014/main" id="{6E5D28D5-1CCD-663B-2543-DD20315A9B01}"/>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C6D002A4-BBAD-F10A-54CE-0E5DA6574900}"/>
              </a:ext>
            </a:extLst>
          </p:cNvPr>
          <p:cNvSpPr>
            <a:spLocks noGrp="1"/>
          </p:cNvSpPr>
          <p:nvPr>
            <p:ph type="dt" sz="half" idx="10"/>
          </p:nvPr>
        </p:nvSpPr>
        <p:spPr/>
        <p:txBody>
          <a:bodyPr/>
          <a:lstStyle/>
          <a:p>
            <a:r>
              <a:rPr lang="en-US" noProof="0"/>
              <a:t>20XX</a:t>
            </a:r>
          </a:p>
        </p:txBody>
      </p:sp>
      <p:graphicFrame>
        <p:nvGraphicFramePr>
          <p:cNvPr id="5" name="Table 5">
            <a:extLst>
              <a:ext uri="{FF2B5EF4-FFF2-40B4-BE49-F238E27FC236}">
                <a16:creationId xmlns:a16="http://schemas.microsoft.com/office/drawing/2014/main" id="{CFE4ED22-C225-343F-B297-EBB0E8C29052}"/>
              </a:ext>
            </a:extLst>
          </p:cNvPr>
          <p:cNvGraphicFramePr>
            <a:graphicFrameLocks noGrp="1"/>
          </p:cNvGraphicFramePr>
          <p:nvPr>
            <p:extLst>
              <p:ext uri="{D42A27DB-BD31-4B8C-83A1-F6EECF244321}">
                <p14:modId xmlns:p14="http://schemas.microsoft.com/office/powerpoint/2010/main" val="3609661686"/>
              </p:ext>
            </p:extLst>
          </p:nvPr>
        </p:nvGraphicFramePr>
        <p:xfrm>
          <a:off x="838200" y="950485"/>
          <a:ext cx="10431024" cy="1483360"/>
        </p:xfrm>
        <a:graphic>
          <a:graphicData uri="http://schemas.openxmlformats.org/drawingml/2006/table">
            <a:tbl>
              <a:tblPr firstRow="1" bandRow="1">
                <a:tableStyleId>{5C22544A-7EE6-4342-B048-85BDC9FD1C3A}</a:tableStyleId>
              </a:tblPr>
              <a:tblGrid>
                <a:gridCol w="2607756">
                  <a:extLst>
                    <a:ext uri="{9D8B030D-6E8A-4147-A177-3AD203B41FA5}">
                      <a16:colId xmlns:a16="http://schemas.microsoft.com/office/drawing/2014/main" val="4264375952"/>
                    </a:ext>
                  </a:extLst>
                </a:gridCol>
                <a:gridCol w="2607756">
                  <a:extLst>
                    <a:ext uri="{9D8B030D-6E8A-4147-A177-3AD203B41FA5}">
                      <a16:colId xmlns:a16="http://schemas.microsoft.com/office/drawing/2014/main" val="150049308"/>
                    </a:ext>
                  </a:extLst>
                </a:gridCol>
                <a:gridCol w="2607756">
                  <a:extLst>
                    <a:ext uri="{9D8B030D-6E8A-4147-A177-3AD203B41FA5}">
                      <a16:colId xmlns:a16="http://schemas.microsoft.com/office/drawing/2014/main" val="4079396611"/>
                    </a:ext>
                  </a:extLst>
                </a:gridCol>
                <a:gridCol w="2607756">
                  <a:extLst>
                    <a:ext uri="{9D8B030D-6E8A-4147-A177-3AD203B41FA5}">
                      <a16:colId xmlns:a16="http://schemas.microsoft.com/office/drawing/2014/main" val="3806729737"/>
                    </a:ext>
                  </a:extLst>
                </a:gridCol>
              </a:tblGrid>
              <a:tr h="370840">
                <a:tc>
                  <a:txBody>
                    <a:bodyPr/>
                    <a:lstStyle/>
                    <a:p>
                      <a:pPr algn="ctr">
                        <a:lnSpc>
                          <a:spcPct val="107000"/>
                        </a:lnSpc>
                        <a:spcBef>
                          <a:spcPts val="50"/>
                        </a:spcBef>
                        <a:spcAft>
                          <a:spcPts val="5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p>
                  </a:txBody>
                  <a:tcPr marL="68580" marR="68580" marT="0" marB="0"/>
                </a:tc>
                <a:tc>
                  <a:txBody>
                    <a:bodyPr/>
                    <a:lstStyle/>
                    <a:p>
                      <a:pPr algn="ctr">
                        <a:lnSpc>
                          <a:spcPct val="107000"/>
                        </a:lnSpc>
                        <a:spcBef>
                          <a:spcPts val="50"/>
                        </a:spcBef>
                        <a:spcAft>
                          <a:spcPts val="5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6164940"/>
                  </a:ext>
                </a:extLst>
              </a:tr>
              <a:tr h="370840">
                <a:tc>
                  <a:txBody>
                    <a:bodyPr/>
                    <a:lstStyle/>
                    <a:p>
                      <a:pPr algn="ctr">
                        <a:lnSpc>
                          <a:spcPct val="107000"/>
                        </a:lnSpc>
                        <a:spcBef>
                          <a:spcPts val="50"/>
                        </a:spcBef>
                        <a:spcAft>
                          <a:spcPts val="5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vendor_id</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Bef>
                          <a:spcPts val="50"/>
                        </a:spcBef>
                        <a:spcAft>
                          <a:spcPts val="5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398395076"/>
                  </a:ext>
                </a:extLst>
              </a:tr>
              <a:tr h="370840">
                <a:tc>
                  <a:txBody>
                    <a:bodyPr/>
                    <a:lstStyle/>
                    <a:p>
                      <a:pPr algn="ctr">
                        <a:lnSpc>
                          <a:spcPct val="107000"/>
                        </a:lnSpc>
                        <a:spcBef>
                          <a:spcPts val="50"/>
                        </a:spcBef>
                        <a:spcAft>
                          <a:spcPts val="5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vendor_unique_keyid</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Bef>
                          <a:spcPts val="50"/>
                        </a:spcBef>
                        <a:spcAft>
                          <a:spcPts val="5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3400</a:t>
                      </a:r>
                    </a:p>
                  </a:txBody>
                  <a:tcPr marL="68580" marR="68580" marT="0" marB="0"/>
                </a:tc>
                <a:extLst>
                  <a:ext uri="{0D108BD9-81ED-4DB2-BD59-A6C34878D82A}">
                    <a16:rowId xmlns:a16="http://schemas.microsoft.com/office/drawing/2014/main" val="4198076774"/>
                  </a:ext>
                </a:extLst>
              </a:tr>
              <a:tr h="370840">
                <a:tc>
                  <a:txBody>
                    <a:bodyPr/>
                    <a:lstStyle/>
                    <a:p>
                      <a:pPr algn="ctr">
                        <a:lnSpc>
                          <a:spcPct val="107000"/>
                        </a:lnSpc>
                        <a:spcBef>
                          <a:spcPts val="50"/>
                        </a:spcBef>
                        <a:spcAft>
                          <a:spcPts val="5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vendor_fullname</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50"/>
                        </a:spcBef>
                        <a:spcAft>
                          <a:spcPts val="5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(225)</a:t>
                      </a:r>
                    </a:p>
                  </a:txBody>
                  <a:tcPr marL="68580" marR="68580" marT="0" marB="0"/>
                </a:tc>
                <a:tc>
                  <a:txBody>
                    <a:bodyPr/>
                    <a:lstStyle/>
                    <a:p>
                      <a:pPr algn="ctr">
                        <a:lnSpc>
                          <a:spcPct val="107000"/>
                        </a:lnSpc>
                        <a:spcBef>
                          <a:spcPts val="50"/>
                        </a:spcBef>
                        <a:spcAft>
                          <a:spcPts val="5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XYZ</a:t>
                      </a:r>
                    </a:p>
                  </a:txBody>
                  <a:tcPr marL="68580" marR="68580" marT="0" marB="0"/>
                </a:tc>
                <a:extLst>
                  <a:ext uri="{0D108BD9-81ED-4DB2-BD59-A6C34878D82A}">
                    <a16:rowId xmlns:a16="http://schemas.microsoft.com/office/drawing/2014/main" val="717422390"/>
                  </a:ext>
                </a:extLst>
              </a:tr>
            </a:tbl>
          </a:graphicData>
        </a:graphic>
      </p:graphicFrame>
      <p:sp>
        <p:nvSpPr>
          <p:cNvPr id="6" name="Rectangle 5">
            <a:extLst>
              <a:ext uri="{FF2B5EF4-FFF2-40B4-BE49-F238E27FC236}">
                <a16:creationId xmlns:a16="http://schemas.microsoft.com/office/drawing/2014/main" id="{43351AA8-C354-FBE6-2A87-A86881B61C87}"/>
              </a:ext>
            </a:extLst>
          </p:cNvPr>
          <p:cNvSpPr/>
          <p:nvPr/>
        </p:nvSpPr>
        <p:spPr>
          <a:xfrm>
            <a:off x="3747634" y="311694"/>
            <a:ext cx="4696731"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User Balance Point Collection</a:t>
            </a:r>
            <a:endParaRPr lang="en-IN" sz="2400" dirty="0">
              <a:solidFill>
                <a:schemeClr val="tx1">
                  <a:lumMod val="95000"/>
                  <a:lumOff val="5000"/>
                </a:schemeClr>
              </a:solidFill>
              <a:latin typeface="+mj-lt"/>
            </a:endParaRPr>
          </a:p>
        </p:txBody>
      </p:sp>
      <p:sp>
        <p:nvSpPr>
          <p:cNvPr id="7" name="Rectangle 6">
            <a:extLst>
              <a:ext uri="{FF2B5EF4-FFF2-40B4-BE49-F238E27FC236}">
                <a16:creationId xmlns:a16="http://schemas.microsoft.com/office/drawing/2014/main" id="{D6CC161E-D3F1-96B4-4AF3-0C8CCBD64E6A}"/>
              </a:ext>
            </a:extLst>
          </p:cNvPr>
          <p:cNvSpPr/>
          <p:nvPr/>
        </p:nvSpPr>
        <p:spPr>
          <a:xfrm>
            <a:off x="4370543" y="2718783"/>
            <a:ext cx="3366338"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Platform Collection</a:t>
            </a:r>
            <a:endParaRPr lang="en-IN" sz="2400" dirty="0">
              <a:solidFill>
                <a:schemeClr val="tx1">
                  <a:lumMod val="95000"/>
                  <a:lumOff val="5000"/>
                </a:schemeClr>
              </a:solidFill>
              <a:latin typeface="+mj-lt"/>
            </a:endParaRPr>
          </a:p>
        </p:txBody>
      </p:sp>
      <p:graphicFrame>
        <p:nvGraphicFramePr>
          <p:cNvPr id="8" name="Table 8">
            <a:extLst>
              <a:ext uri="{FF2B5EF4-FFF2-40B4-BE49-F238E27FC236}">
                <a16:creationId xmlns:a16="http://schemas.microsoft.com/office/drawing/2014/main" id="{39E81B3B-9D74-5872-D712-15CA4507A891}"/>
              </a:ext>
            </a:extLst>
          </p:cNvPr>
          <p:cNvGraphicFramePr>
            <a:graphicFrameLocks noGrp="1"/>
          </p:cNvGraphicFramePr>
          <p:nvPr>
            <p:extLst>
              <p:ext uri="{D42A27DB-BD31-4B8C-83A1-F6EECF244321}">
                <p14:modId xmlns:p14="http://schemas.microsoft.com/office/powerpoint/2010/main" val="1551973569"/>
              </p:ext>
            </p:extLst>
          </p:nvPr>
        </p:nvGraphicFramePr>
        <p:xfrm>
          <a:off x="838200" y="3312613"/>
          <a:ext cx="10431024" cy="1112520"/>
        </p:xfrm>
        <a:graphic>
          <a:graphicData uri="http://schemas.openxmlformats.org/drawingml/2006/table">
            <a:tbl>
              <a:tblPr firstRow="1" bandRow="1">
                <a:tableStyleId>{5C22544A-7EE6-4342-B048-85BDC9FD1C3A}</a:tableStyleId>
              </a:tblPr>
              <a:tblGrid>
                <a:gridCol w="2607756">
                  <a:extLst>
                    <a:ext uri="{9D8B030D-6E8A-4147-A177-3AD203B41FA5}">
                      <a16:colId xmlns:a16="http://schemas.microsoft.com/office/drawing/2014/main" val="217446159"/>
                    </a:ext>
                  </a:extLst>
                </a:gridCol>
                <a:gridCol w="2607756">
                  <a:extLst>
                    <a:ext uri="{9D8B030D-6E8A-4147-A177-3AD203B41FA5}">
                      <a16:colId xmlns:a16="http://schemas.microsoft.com/office/drawing/2014/main" val="1848294572"/>
                    </a:ext>
                  </a:extLst>
                </a:gridCol>
                <a:gridCol w="2607756">
                  <a:extLst>
                    <a:ext uri="{9D8B030D-6E8A-4147-A177-3AD203B41FA5}">
                      <a16:colId xmlns:a16="http://schemas.microsoft.com/office/drawing/2014/main" val="2925539066"/>
                    </a:ext>
                  </a:extLst>
                </a:gridCol>
                <a:gridCol w="2607756">
                  <a:extLst>
                    <a:ext uri="{9D8B030D-6E8A-4147-A177-3AD203B41FA5}">
                      <a16:colId xmlns:a16="http://schemas.microsoft.com/office/drawing/2014/main" val="636277087"/>
                    </a:ext>
                  </a:extLst>
                </a:gridCol>
              </a:tblGrid>
              <a:tr h="370840">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35049096"/>
                  </a:ext>
                </a:extLst>
              </a:tr>
              <a:tr h="370840">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platform_id</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56355699"/>
                  </a:ext>
                </a:extLst>
              </a:tr>
              <a:tr h="370840">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platform_name</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Play Station</a:t>
                      </a:r>
                    </a:p>
                  </a:txBody>
                  <a:tcPr marL="68580" marR="68580" marT="0" marB="0"/>
                </a:tc>
                <a:extLst>
                  <a:ext uri="{0D108BD9-81ED-4DB2-BD59-A6C34878D82A}">
                    <a16:rowId xmlns:a16="http://schemas.microsoft.com/office/drawing/2014/main" val="1808985943"/>
                  </a:ext>
                </a:extLst>
              </a:tr>
            </a:tbl>
          </a:graphicData>
        </a:graphic>
      </p:graphicFrame>
      <p:sp>
        <p:nvSpPr>
          <p:cNvPr id="9" name="Rectangle 8">
            <a:extLst>
              <a:ext uri="{FF2B5EF4-FFF2-40B4-BE49-F238E27FC236}">
                <a16:creationId xmlns:a16="http://schemas.microsoft.com/office/drawing/2014/main" id="{2E5C2040-BC8D-D305-460B-157A9A295BD7}"/>
              </a:ext>
            </a:extLst>
          </p:cNvPr>
          <p:cNvSpPr/>
          <p:nvPr/>
        </p:nvSpPr>
        <p:spPr>
          <a:xfrm>
            <a:off x="4428247" y="4560148"/>
            <a:ext cx="3250929"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Features Collection</a:t>
            </a:r>
            <a:endParaRPr lang="en-IN" sz="2400" dirty="0">
              <a:solidFill>
                <a:schemeClr val="tx1">
                  <a:lumMod val="95000"/>
                  <a:lumOff val="5000"/>
                </a:schemeClr>
              </a:solidFill>
              <a:latin typeface="+mj-lt"/>
            </a:endParaRPr>
          </a:p>
        </p:txBody>
      </p:sp>
      <p:graphicFrame>
        <p:nvGraphicFramePr>
          <p:cNvPr id="10" name="Table 8">
            <a:extLst>
              <a:ext uri="{FF2B5EF4-FFF2-40B4-BE49-F238E27FC236}">
                <a16:creationId xmlns:a16="http://schemas.microsoft.com/office/drawing/2014/main" id="{D4E85E82-2324-EE16-6F6C-A7C8AA7E2C04}"/>
              </a:ext>
            </a:extLst>
          </p:cNvPr>
          <p:cNvGraphicFramePr>
            <a:graphicFrameLocks noGrp="1"/>
          </p:cNvGraphicFramePr>
          <p:nvPr>
            <p:extLst>
              <p:ext uri="{D42A27DB-BD31-4B8C-83A1-F6EECF244321}">
                <p14:modId xmlns:p14="http://schemas.microsoft.com/office/powerpoint/2010/main" val="4138553635"/>
              </p:ext>
            </p:extLst>
          </p:nvPr>
        </p:nvGraphicFramePr>
        <p:xfrm>
          <a:off x="838201" y="5153369"/>
          <a:ext cx="10431024" cy="1112520"/>
        </p:xfrm>
        <a:graphic>
          <a:graphicData uri="http://schemas.openxmlformats.org/drawingml/2006/table">
            <a:tbl>
              <a:tblPr firstRow="1" bandRow="1">
                <a:tableStyleId>{5C22544A-7EE6-4342-B048-85BDC9FD1C3A}</a:tableStyleId>
              </a:tblPr>
              <a:tblGrid>
                <a:gridCol w="2607756">
                  <a:extLst>
                    <a:ext uri="{9D8B030D-6E8A-4147-A177-3AD203B41FA5}">
                      <a16:colId xmlns:a16="http://schemas.microsoft.com/office/drawing/2014/main" val="217446159"/>
                    </a:ext>
                  </a:extLst>
                </a:gridCol>
                <a:gridCol w="2607756">
                  <a:extLst>
                    <a:ext uri="{9D8B030D-6E8A-4147-A177-3AD203B41FA5}">
                      <a16:colId xmlns:a16="http://schemas.microsoft.com/office/drawing/2014/main" val="1848294572"/>
                    </a:ext>
                  </a:extLst>
                </a:gridCol>
                <a:gridCol w="2607756">
                  <a:extLst>
                    <a:ext uri="{9D8B030D-6E8A-4147-A177-3AD203B41FA5}">
                      <a16:colId xmlns:a16="http://schemas.microsoft.com/office/drawing/2014/main" val="2925539066"/>
                    </a:ext>
                  </a:extLst>
                </a:gridCol>
                <a:gridCol w="2607756">
                  <a:extLst>
                    <a:ext uri="{9D8B030D-6E8A-4147-A177-3AD203B41FA5}">
                      <a16:colId xmlns:a16="http://schemas.microsoft.com/office/drawing/2014/main" val="636277087"/>
                    </a:ext>
                  </a:extLst>
                </a:gridCol>
              </a:tblGrid>
              <a:tr h="370840">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35049096"/>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game_feature_id</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56355699"/>
                  </a:ext>
                </a:extLst>
              </a:tr>
              <a:tr h="370840">
                <a:tc>
                  <a:txBody>
                    <a:bodyPr/>
                    <a:lstStyle/>
                    <a:p>
                      <a:pPr algn="ctr">
                        <a:lnSpc>
                          <a:spcPct val="107000"/>
                        </a:lnSpc>
                        <a:spcAft>
                          <a:spcPts val="800"/>
                        </a:spcAft>
                        <a:tabLst>
                          <a:tab pos="721995" algn="l"/>
                        </a:tabLst>
                      </a:pPr>
                      <a:r>
                        <a:rPr lang="en-IN" sz="1200" b="1" kern="100" dirty="0" err="1">
                          <a:effectLst/>
                          <a:latin typeface="Century Gothic" panose="020B0502020202020204" pitchFamily="34" charset="0"/>
                          <a:ea typeface="Calibri" panose="020F0502020204030204" pitchFamily="34" charset="0"/>
                          <a:cs typeface="Times New Roman" panose="02020603050405020304" pitchFamily="18" charset="0"/>
                        </a:rPr>
                        <a:t>game_feature_name</a:t>
                      </a:r>
                      <a:endParaRPr lang="en-IN" sz="1200" b="1" kern="1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Multiplayer</a:t>
                      </a:r>
                    </a:p>
                  </a:txBody>
                  <a:tcPr marL="68580" marR="68580" marT="0" marB="0"/>
                </a:tc>
                <a:extLst>
                  <a:ext uri="{0D108BD9-81ED-4DB2-BD59-A6C34878D82A}">
                    <a16:rowId xmlns:a16="http://schemas.microsoft.com/office/drawing/2014/main" val="1808985943"/>
                  </a:ext>
                </a:extLst>
              </a:tr>
            </a:tbl>
          </a:graphicData>
        </a:graphic>
      </p:graphicFrame>
    </p:spTree>
    <p:extLst>
      <p:ext uri="{BB962C8B-B14F-4D97-AF65-F5344CB8AC3E}">
        <p14:creationId xmlns:p14="http://schemas.microsoft.com/office/powerpoint/2010/main" val="26478097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247E123-9D38-2C62-1F20-F14E8D59F4E7}"/>
              </a:ext>
            </a:extLst>
          </p:cNvPr>
          <p:cNvSpPr>
            <a:spLocks noGrp="1"/>
          </p:cNvSpPr>
          <p:nvPr>
            <p:ph type="sldNum" sz="quarter" idx="12"/>
          </p:nvPr>
        </p:nvSpPr>
        <p:spPr/>
        <p:txBody>
          <a:bodyPr/>
          <a:lstStyle/>
          <a:p>
            <a:fld id="{8D0AFDD5-844D-364D-8AEC-50CF4D36D55D}" type="slidenum">
              <a:rPr lang="en-US" noProof="0" smtClean="0"/>
              <a:t>21</a:t>
            </a:fld>
            <a:endParaRPr lang="en-US" noProof="0"/>
          </a:p>
        </p:txBody>
      </p:sp>
      <p:sp>
        <p:nvSpPr>
          <p:cNvPr id="4" name="Footer Placeholder 3">
            <a:extLst>
              <a:ext uri="{FF2B5EF4-FFF2-40B4-BE49-F238E27FC236}">
                <a16:creationId xmlns:a16="http://schemas.microsoft.com/office/drawing/2014/main" id="{71A756A1-6D37-FB85-B73E-772BD87CBB57}"/>
              </a:ext>
            </a:extLst>
          </p:cNvPr>
          <p:cNvSpPr>
            <a:spLocks noGrp="1"/>
          </p:cNvSpPr>
          <p:nvPr>
            <p:ph type="ftr" sz="quarter" idx="11"/>
          </p:nvPr>
        </p:nvSpPr>
        <p:spPr/>
        <p:txBody>
          <a:bodyPr/>
          <a:lstStyle/>
          <a:p>
            <a:r>
              <a:rPr lang="en-US" dirty="0"/>
              <a:t>KartZed</a:t>
            </a:r>
            <a:endParaRPr lang="en-US" noProof="0" dirty="0"/>
          </a:p>
        </p:txBody>
      </p:sp>
      <p:sp>
        <p:nvSpPr>
          <p:cNvPr id="5" name="Date Placeholder 4">
            <a:extLst>
              <a:ext uri="{FF2B5EF4-FFF2-40B4-BE49-F238E27FC236}">
                <a16:creationId xmlns:a16="http://schemas.microsoft.com/office/drawing/2014/main" id="{80CB05FE-9BB7-A445-42E3-3EA9FAB9D4B8}"/>
              </a:ext>
            </a:extLst>
          </p:cNvPr>
          <p:cNvSpPr>
            <a:spLocks noGrp="1"/>
          </p:cNvSpPr>
          <p:nvPr>
            <p:ph type="dt" sz="half" idx="10"/>
          </p:nvPr>
        </p:nvSpPr>
        <p:spPr/>
        <p:txBody>
          <a:bodyPr/>
          <a:lstStyle/>
          <a:p>
            <a:r>
              <a:rPr lang="en-US" noProof="0" dirty="0"/>
              <a:t>2023</a:t>
            </a:r>
          </a:p>
        </p:txBody>
      </p:sp>
      <p:sp>
        <p:nvSpPr>
          <p:cNvPr id="6" name="Rectangle 5">
            <a:extLst>
              <a:ext uri="{FF2B5EF4-FFF2-40B4-BE49-F238E27FC236}">
                <a16:creationId xmlns:a16="http://schemas.microsoft.com/office/drawing/2014/main" id="{57DE73D3-ED6D-921B-03F5-F4EA48AFA8F2}"/>
              </a:ext>
            </a:extLst>
          </p:cNvPr>
          <p:cNvSpPr/>
          <p:nvPr/>
        </p:nvSpPr>
        <p:spPr>
          <a:xfrm>
            <a:off x="4489519" y="240133"/>
            <a:ext cx="3207517"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MODE COLLECTION</a:t>
            </a:r>
            <a:endParaRPr lang="en-IN" sz="2400" dirty="0">
              <a:solidFill>
                <a:schemeClr val="tx1">
                  <a:lumMod val="95000"/>
                  <a:lumOff val="5000"/>
                </a:schemeClr>
              </a:solidFill>
              <a:latin typeface="+mj-lt"/>
            </a:endParaRPr>
          </a:p>
        </p:txBody>
      </p:sp>
      <p:graphicFrame>
        <p:nvGraphicFramePr>
          <p:cNvPr id="7" name="Table 6">
            <a:extLst>
              <a:ext uri="{FF2B5EF4-FFF2-40B4-BE49-F238E27FC236}">
                <a16:creationId xmlns:a16="http://schemas.microsoft.com/office/drawing/2014/main" id="{B02DE769-0103-0FB8-3302-B902D0615D9F}"/>
              </a:ext>
            </a:extLst>
          </p:cNvPr>
          <p:cNvGraphicFramePr>
            <a:graphicFrameLocks noGrp="1"/>
          </p:cNvGraphicFramePr>
          <p:nvPr>
            <p:extLst>
              <p:ext uri="{D42A27DB-BD31-4B8C-83A1-F6EECF244321}">
                <p14:modId xmlns:p14="http://schemas.microsoft.com/office/powerpoint/2010/main" val="2330329837"/>
              </p:ext>
            </p:extLst>
          </p:nvPr>
        </p:nvGraphicFramePr>
        <p:xfrm>
          <a:off x="838199" y="907701"/>
          <a:ext cx="10431024" cy="841404"/>
        </p:xfrm>
        <a:graphic>
          <a:graphicData uri="http://schemas.openxmlformats.org/drawingml/2006/table">
            <a:tbl>
              <a:tblPr firstRow="1" firstCol="1" bandRow="1">
                <a:tableStyleId>{5C22544A-7EE6-4342-B048-85BDC9FD1C3A}</a:tableStyleId>
              </a:tblPr>
              <a:tblGrid>
                <a:gridCol w="2607756">
                  <a:extLst>
                    <a:ext uri="{9D8B030D-6E8A-4147-A177-3AD203B41FA5}">
                      <a16:colId xmlns:a16="http://schemas.microsoft.com/office/drawing/2014/main" val="1192375540"/>
                    </a:ext>
                  </a:extLst>
                </a:gridCol>
                <a:gridCol w="2607756">
                  <a:extLst>
                    <a:ext uri="{9D8B030D-6E8A-4147-A177-3AD203B41FA5}">
                      <a16:colId xmlns:a16="http://schemas.microsoft.com/office/drawing/2014/main" val="2440920400"/>
                    </a:ext>
                  </a:extLst>
                </a:gridCol>
                <a:gridCol w="2607756">
                  <a:extLst>
                    <a:ext uri="{9D8B030D-6E8A-4147-A177-3AD203B41FA5}">
                      <a16:colId xmlns:a16="http://schemas.microsoft.com/office/drawing/2014/main" val="1698929871"/>
                    </a:ext>
                  </a:extLst>
                </a:gridCol>
                <a:gridCol w="2607756">
                  <a:extLst>
                    <a:ext uri="{9D8B030D-6E8A-4147-A177-3AD203B41FA5}">
                      <a16:colId xmlns:a16="http://schemas.microsoft.com/office/drawing/2014/main" val="654715946"/>
                    </a:ext>
                  </a:extLst>
                </a:gridCol>
              </a:tblGrid>
              <a:tr h="280468">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04430335"/>
                  </a:ext>
                </a:extLst>
              </a:tr>
              <a:tr h="280468">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game_mode_id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3007542552"/>
                  </a:ext>
                </a:extLst>
              </a:tr>
              <a:tr h="280468">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game_mode_name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Battle Royale</a:t>
                      </a:r>
                    </a:p>
                  </a:txBody>
                  <a:tcPr marL="68580" marR="68580" marT="0" marB="0"/>
                </a:tc>
                <a:extLst>
                  <a:ext uri="{0D108BD9-81ED-4DB2-BD59-A6C34878D82A}">
                    <a16:rowId xmlns:a16="http://schemas.microsoft.com/office/drawing/2014/main" val="144330079"/>
                  </a:ext>
                </a:extLst>
              </a:tr>
            </a:tbl>
          </a:graphicData>
        </a:graphic>
      </p:graphicFrame>
      <p:sp>
        <p:nvSpPr>
          <p:cNvPr id="8" name="Rectangle 7">
            <a:extLst>
              <a:ext uri="{FF2B5EF4-FFF2-40B4-BE49-F238E27FC236}">
                <a16:creationId xmlns:a16="http://schemas.microsoft.com/office/drawing/2014/main" id="{BDB7BC4A-BA56-27B6-F4F9-1CE79AA8803C}"/>
              </a:ext>
            </a:extLst>
          </p:cNvPr>
          <p:cNvSpPr/>
          <p:nvPr/>
        </p:nvSpPr>
        <p:spPr>
          <a:xfrm>
            <a:off x="4172041" y="2020294"/>
            <a:ext cx="3842475"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CATEGORY COLLECTION</a:t>
            </a:r>
            <a:endParaRPr lang="en-IN" sz="2400" dirty="0">
              <a:solidFill>
                <a:schemeClr val="tx1">
                  <a:lumMod val="95000"/>
                  <a:lumOff val="5000"/>
                </a:schemeClr>
              </a:solidFill>
              <a:latin typeface="+mj-lt"/>
            </a:endParaRPr>
          </a:p>
        </p:txBody>
      </p:sp>
      <p:graphicFrame>
        <p:nvGraphicFramePr>
          <p:cNvPr id="9" name="Table 8">
            <a:extLst>
              <a:ext uri="{FF2B5EF4-FFF2-40B4-BE49-F238E27FC236}">
                <a16:creationId xmlns:a16="http://schemas.microsoft.com/office/drawing/2014/main" id="{49378D44-D59A-3180-F815-736F0A45A954}"/>
              </a:ext>
            </a:extLst>
          </p:cNvPr>
          <p:cNvGraphicFramePr>
            <a:graphicFrameLocks noGrp="1"/>
          </p:cNvGraphicFramePr>
          <p:nvPr>
            <p:extLst>
              <p:ext uri="{D42A27DB-BD31-4B8C-83A1-F6EECF244321}">
                <p14:modId xmlns:p14="http://schemas.microsoft.com/office/powerpoint/2010/main" val="1427097253"/>
              </p:ext>
            </p:extLst>
          </p:nvPr>
        </p:nvGraphicFramePr>
        <p:xfrm>
          <a:off x="838197" y="2694276"/>
          <a:ext cx="10431028" cy="760923"/>
        </p:xfrm>
        <a:graphic>
          <a:graphicData uri="http://schemas.openxmlformats.org/drawingml/2006/table">
            <a:tbl>
              <a:tblPr firstRow="1" firstCol="1" bandRow="1">
                <a:tableStyleId>{5C22544A-7EE6-4342-B048-85BDC9FD1C3A}</a:tableStyleId>
              </a:tblPr>
              <a:tblGrid>
                <a:gridCol w="2607757">
                  <a:extLst>
                    <a:ext uri="{9D8B030D-6E8A-4147-A177-3AD203B41FA5}">
                      <a16:colId xmlns:a16="http://schemas.microsoft.com/office/drawing/2014/main" val="804235857"/>
                    </a:ext>
                  </a:extLst>
                </a:gridCol>
                <a:gridCol w="2607757">
                  <a:extLst>
                    <a:ext uri="{9D8B030D-6E8A-4147-A177-3AD203B41FA5}">
                      <a16:colId xmlns:a16="http://schemas.microsoft.com/office/drawing/2014/main" val="8571894"/>
                    </a:ext>
                  </a:extLst>
                </a:gridCol>
                <a:gridCol w="2607757">
                  <a:extLst>
                    <a:ext uri="{9D8B030D-6E8A-4147-A177-3AD203B41FA5}">
                      <a16:colId xmlns:a16="http://schemas.microsoft.com/office/drawing/2014/main" val="265521969"/>
                    </a:ext>
                  </a:extLst>
                </a:gridCol>
                <a:gridCol w="2607757">
                  <a:extLst>
                    <a:ext uri="{9D8B030D-6E8A-4147-A177-3AD203B41FA5}">
                      <a16:colId xmlns:a16="http://schemas.microsoft.com/office/drawing/2014/main" val="2530244196"/>
                    </a:ext>
                  </a:extLst>
                </a:gridCol>
              </a:tblGrid>
              <a:tr h="253641">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90452985"/>
                  </a:ext>
                </a:extLst>
              </a:tr>
              <a:tr h="253641">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game_category_id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2098885812"/>
                  </a:ext>
                </a:extLst>
              </a:tr>
              <a:tr h="253641">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game_category_name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Adventure</a:t>
                      </a:r>
                    </a:p>
                  </a:txBody>
                  <a:tcPr marL="68580" marR="68580" marT="0" marB="0"/>
                </a:tc>
                <a:extLst>
                  <a:ext uri="{0D108BD9-81ED-4DB2-BD59-A6C34878D82A}">
                    <a16:rowId xmlns:a16="http://schemas.microsoft.com/office/drawing/2014/main" val="3845007558"/>
                  </a:ext>
                </a:extLst>
              </a:tr>
            </a:tbl>
          </a:graphicData>
        </a:graphic>
      </p:graphicFrame>
      <p:sp>
        <p:nvSpPr>
          <p:cNvPr id="10" name="Rectangle 9">
            <a:extLst>
              <a:ext uri="{FF2B5EF4-FFF2-40B4-BE49-F238E27FC236}">
                <a16:creationId xmlns:a16="http://schemas.microsoft.com/office/drawing/2014/main" id="{64DD1A1C-B5D4-031B-8D30-6EC86383B6B6}"/>
              </a:ext>
            </a:extLst>
          </p:cNvPr>
          <p:cNvSpPr/>
          <p:nvPr/>
        </p:nvSpPr>
        <p:spPr>
          <a:xfrm>
            <a:off x="3497048" y="3736569"/>
            <a:ext cx="5192460"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OPERATING SYSTEM COLLECTION</a:t>
            </a:r>
            <a:endParaRPr lang="en-IN" sz="2400" dirty="0">
              <a:solidFill>
                <a:schemeClr val="tx1">
                  <a:lumMod val="95000"/>
                  <a:lumOff val="5000"/>
                </a:schemeClr>
              </a:solidFill>
              <a:latin typeface="+mj-lt"/>
            </a:endParaRPr>
          </a:p>
        </p:txBody>
      </p:sp>
      <p:graphicFrame>
        <p:nvGraphicFramePr>
          <p:cNvPr id="11" name="Table 10">
            <a:extLst>
              <a:ext uri="{FF2B5EF4-FFF2-40B4-BE49-F238E27FC236}">
                <a16:creationId xmlns:a16="http://schemas.microsoft.com/office/drawing/2014/main" id="{436F5D99-F3FA-0835-4BD3-28D3C0EF33F0}"/>
              </a:ext>
            </a:extLst>
          </p:cNvPr>
          <p:cNvGraphicFramePr>
            <a:graphicFrameLocks noGrp="1"/>
          </p:cNvGraphicFramePr>
          <p:nvPr>
            <p:extLst>
              <p:ext uri="{D42A27DB-BD31-4B8C-83A1-F6EECF244321}">
                <p14:modId xmlns:p14="http://schemas.microsoft.com/office/powerpoint/2010/main" val="4164107452"/>
              </p:ext>
            </p:extLst>
          </p:nvPr>
        </p:nvGraphicFramePr>
        <p:xfrm>
          <a:off x="838199" y="4657325"/>
          <a:ext cx="10431024" cy="681609"/>
        </p:xfrm>
        <a:graphic>
          <a:graphicData uri="http://schemas.openxmlformats.org/drawingml/2006/table">
            <a:tbl>
              <a:tblPr firstRow="1" firstCol="1" bandRow="1">
                <a:tableStyleId>{5C22544A-7EE6-4342-B048-85BDC9FD1C3A}</a:tableStyleId>
              </a:tblPr>
              <a:tblGrid>
                <a:gridCol w="2607756">
                  <a:extLst>
                    <a:ext uri="{9D8B030D-6E8A-4147-A177-3AD203B41FA5}">
                      <a16:colId xmlns:a16="http://schemas.microsoft.com/office/drawing/2014/main" val="3142372145"/>
                    </a:ext>
                  </a:extLst>
                </a:gridCol>
                <a:gridCol w="2531865">
                  <a:extLst>
                    <a:ext uri="{9D8B030D-6E8A-4147-A177-3AD203B41FA5}">
                      <a16:colId xmlns:a16="http://schemas.microsoft.com/office/drawing/2014/main" val="554226331"/>
                    </a:ext>
                  </a:extLst>
                </a:gridCol>
                <a:gridCol w="2683647">
                  <a:extLst>
                    <a:ext uri="{9D8B030D-6E8A-4147-A177-3AD203B41FA5}">
                      <a16:colId xmlns:a16="http://schemas.microsoft.com/office/drawing/2014/main" val="3602961206"/>
                    </a:ext>
                  </a:extLst>
                </a:gridCol>
                <a:gridCol w="2607756">
                  <a:extLst>
                    <a:ext uri="{9D8B030D-6E8A-4147-A177-3AD203B41FA5}">
                      <a16:colId xmlns:a16="http://schemas.microsoft.com/office/drawing/2014/main" val="433477192"/>
                    </a:ext>
                  </a:extLst>
                </a:gridCol>
              </a:tblGrid>
              <a:tr h="227203">
                <a:tc>
                  <a:txBody>
                    <a:bodyPr/>
                    <a:lstStyle/>
                    <a:p>
                      <a:pPr algn="ctr">
                        <a:lnSpc>
                          <a:spcPct val="107000"/>
                        </a:lnSpc>
                        <a:spcAft>
                          <a:spcPts val="800"/>
                        </a:spcAft>
                        <a:tabLst>
                          <a:tab pos="721995" algn="l"/>
                        </a:tabLst>
                      </a:pPr>
                      <a:r>
                        <a:rPr lang="en-IN" sz="1200" kern="100">
                          <a:solidFill>
                            <a:schemeClr val="tx1">
                              <a:lumMod val="95000"/>
                              <a:lumOff val="5000"/>
                            </a:schemeClr>
                          </a:solidFill>
                          <a:effectLst/>
                          <a:latin typeface="+mj-lt"/>
                        </a:rPr>
                        <a:t>FIELD NAME</a:t>
                      </a:r>
                      <a:endParaRPr lang="en-IN" sz="1100" kern="100">
                        <a:solidFill>
                          <a:schemeClr val="tx1">
                            <a:lumMod val="95000"/>
                            <a:lumOff val="5000"/>
                          </a:schemeClr>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lumMod val="95000"/>
                              <a:lumOff val="5000"/>
                            </a:schemeClr>
                          </a:solidFill>
                          <a:effectLst/>
                          <a:latin typeface="+mj-lt"/>
                        </a:rPr>
                        <a:t>DATATYPE (SIZE)</a:t>
                      </a:r>
                      <a:endParaRPr lang="en-IN" sz="1100" kern="100">
                        <a:solidFill>
                          <a:schemeClr val="tx1">
                            <a:lumMod val="95000"/>
                            <a:lumOff val="5000"/>
                          </a:schemeClr>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dirty="0">
                          <a:solidFill>
                            <a:schemeClr val="tx1">
                              <a:lumMod val="95000"/>
                              <a:lumOff val="5000"/>
                            </a:schemeClr>
                          </a:solidFill>
                          <a:effectLst/>
                          <a:latin typeface="+mj-lt"/>
                        </a:rPr>
                        <a:t>CONSTRAINTS</a:t>
                      </a:r>
                      <a:endParaRPr lang="en-IN" sz="1100" kern="100" dirty="0">
                        <a:solidFill>
                          <a:schemeClr val="tx1">
                            <a:lumMod val="95000"/>
                            <a:lumOff val="5000"/>
                          </a:schemeClr>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lumMod val="95000"/>
                              <a:lumOff val="5000"/>
                            </a:schemeClr>
                          </a:solidFill>
                          <a:effectLst/>
                          <a:latin typeface="+mj-lt"/>
                        </a:rPr>
                        <a:t>DESCRIPTION</a:t>
                      </a:r>
                      <a:endParaRPr lang="en-IN" sz="1100" kern="100">
                        <a:solidFill>
                          <a:schemeClr val="tx1">
                            <a:lumMod val="95000"/>
                            <a:lumOff val="5000"/>
                          </a:schemeClr>
                        </a:solidFill>
                        <a:effectLst/>
                        <a:latin typeface="+mj-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40156003"/>
                  </a:ext>
                </a:extLst>
              </a:tr>
              <a:tr h="227203">
                <a:tc>
                  <a:txBody>
                    <a:bodyPr/>
                    <a:lstStyle/>
                    <a:p>
                      <a:pPr algn="ctr">
                        <a:lnSpc>
                          <a:spcPct val="107000"/>
                        </a:lnSpc>
                        <a:spcAft>
                          <a:spcPts val="800"/>
                        </a:spcAft>
                        <a:tabLst>
                          <a:tab pos="721995" algn="l"/>
                        </a:tabLst>
                      </a:pPr>
                      <a:r>
                        <a:rPr lang="en-IN" sz="1200" kern="100">
                          <a:solidFill>
                            <a:schemeClr val="tx1">
                              <a:lumMod val="95000"/>
                              <a:lumOff val="5000"/>
                            </a:schemeClr>
                          </a:solidFill>
                          <a:effectLst/>
                          <a:latin typeface="+mj-lt"/>
                        </a:rPr>
                        <a:t>ID</a:t>
                      </a:r>
                      <a:endParaRPr lang="en-IN" sz="1100" kern="100">
                        <a:solidFill>
                          <a:schemeClr val="tx1">
                            <a:lumMod val="95000"/>
                            <a:lumOff val="5000"/>
                          </a:schemeClr>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dirty="0">
                          <a:solidFill>
                            <a:schemeClr val="tx1">
                              <a:lumMod val="95000"/>
                              <a:lumOff val="5000"/>
                            </a:schemeClr>
                          </a:solidFill>
                          <a:effectLst/>
                          <a:latin typeface="+mj-lt"/>
                        </a:rPr>
                        <a:t>INT (10)</a:t>
                      </a:r>
                      <a:endParaRPr lang="en-IN" sz="1100" kern="100" dirty="0">
                        <a:solidFill>
                          <a:schemeClr val="tx1">
                            <a:lumMod val="95000"/>
                            <a:lumOff val="5000"/>
                          </a:schemeClr>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lumMod val="95000"/>
                              <a:lumOff val="5000"/>
                            </a:schemeClr>
                          </a:solidFill>
                          <a:effectLst/>
                          <a:latin typeface="+mj-lt"/>
                        </a:rPr>
                        <a:t>PRIMARY</a:t>
                      </a:r>
                      <a:endParaRPr lang="en-IN" sz="1100" kern="100">
                        <a:solidFill>
                          <a:schemeClr val="tx1">
                            <a:lumMod val="95000"/>
                            <a:lumOff val="5000"/>
                          </a:schemeClr>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4194744878"/>
                  </a:ext>
                </a:extLst>
              </a:tr>
              <a:tr h="227203">
                <a:tc>
                  <a:txBody>
                    <a:bodyPr/>
                    <a:lstStyle/>
                    <a:p>
                      <a:pPr algn="ctr">
                        <a:lnSpc>
                          <a:spcPct val="107000"/>
                        </a:lnSpc>
                        <a:spcAft>
                          <a:spcPts val="800"/>
                        </a:spcAft>
                        <a:tabLst>
                          <a:tab pos="721995" algn="l"/>
                        </a:tabLst>
                      </a:pPr>
                      <a:r>
                        <a:rPr lang="en-IN" sz="1200" kern="100">
                          <a:solidFill>
                            <a:schemeClr val="tx1">
                              <a:lumMod val="95000"/>
                              <a:lumOff val="5000"/>
                            </a:schemeClr>
                          </a:solidFill>
                          <a:effectLst/>
                          <a:latin typeface="+mj-lt"/>
                        </a:rPr>
                        <a:t>BRAND NAME</a:t>
                      </a:r>
                      <a:endParaRPr lang="en-IN" sz="1100" kern="100">
                        <a:solidFill>
                          <a:schemeClr val="tx1">
                            <a:lumMod val="95000"/>
                            <a:lumOff val="5000"/>
                          </a:schemeClr>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lumMod val="95000"/>
                              <a:lumOff val="5000"/>
                            </a:schemeClr>
                          </a:solidFill>
                          <a:effectLst/>
                          <a:latin typeface="+mj-lt"/>
                        </a:rPr>
                        <a:t>STRING (15)</a:t>
                      </a:r>
                      <a:endParaRPr lang="en-IN" sz="1100" kern="100">
                        <a:solidFill>
                          <a:schemeClr val="tx1">
                            <a:lumMod val="95000"/>
                            <a:lumOff val="5000"/>
                          </a:schemeClr>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dirty="0">
                          <a:solidFill>
                            <a:schemeClr val="tx1">
                              <a:lumMod val="95000"/>
                              <a:lumOff val="5000"/>
                            </a:schemeClr>
                          </a:solidFill>
                          <a:effectLst/>
                          <a:latin typeface="+mj-lt"/>
                        </a:rPr>
                        <a:t>UNIQUE</a:t>
                      </a:r>
                      <a:endParaRPr lang="en-IN" sz="1100" kern="100" dirty="0">
                        <a:solidFill>
                          <a:schemeClr val="tx1">
                            <a:lumMod val="95000"/>
                            <a:lumOff val="5000"/>
                          </a:schemeClr>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Windows</a:t>
                      </a:r>
                    </a:p>
                  </a:txBody>
                  <a:tcPr marL="68580" marR="68580" marT="0" marB="0"/>
                </a:tc>
                <a:extLst>
                  <a:ext uri="{0D108BD9-81ED-4DB2-BD59-A6C34878D82A}">
                    <a16:rowId xmlns:a16="http://schemas.microsoft.com/office/drawing/2014/main" val="976251722"/>
                  </a:ext>
                </a:extLst>
              </a:tr>
            </a:tbl>
          </a:graphicData>
        </a:graphic>
      </p:graphicFrame>
    </p:spTree>
    <p:extLst>
      <p:ext uri="{BB962C8B-B14F-4D97-AF65-F5344CB8AC3E}">
        <p14:creationId xmlns:p14="http://schemas.microsoft.com/office/powerpoint/2010/main" val="28857250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DABCA1A-2036-9E7B-8656-5ED2DF234394}"/>
              </a:ext>
            </a:extLst>
          </p:cNvPr>
          <p:cNvSpPr>
            <a:spLocks noGrp="1"/>
          </p:cNvSpPr>
          <p:nvPr>
            <p:ph type="sldNum" sz="quarter" idx="12"/>
          </p:nvPr>
        </p:nvSpPr>
        <p:spPr/>
        <p:txBody>
          <a:bodyPr/>
          <a:lstStyle/>
          <a:p>
            <a:fld id="{8D0AFDD5-844D-364D-8AEC-50CF4D36D55D}" type="slidenum">
              <a:rPr lang="en-US" noProof="0" smtClean="0"/>
              <a:t>22</a:t>
            </a:fld>
            <a:endParaRPr lang="en-US" noProof="0"/>
          </a:p>
        </p:txBody>
      </p:sp>
      <p:sp>
        <p:nvSpPr>
          <p:cNvPr id="4" name="Footer Placeholder 3">
            <a:extLst>
              <a:ext uri="{FF2B5EF4-FFF2-40B4-BE49-F238E27FC236}">
                <a16:creationId xmlns:a16="http://schemas.microsoft.com/office/drawing/2014/main" id="{2002DCD9-09A0-C8A9-1CB9-AE8E2468B05A}"/>
              </a:ext>
            </a:extLst>
          </p:cNvPr>
          <p:cNvSpPr>
            <a:spLocks noGrp="1"/>
          </p:cNvSpPr>
          <p:nvPr>
            <p:ph type="ftr" sz="quarter" idx="11"/>
          </p:nvPr>
        </p:nvSpPr>
        <p:spPr/>
        <p:txBody>
          <a:bodyPr/>
          <a:lstStyle/>
          <a:p>
            <a:r>
              <a:rPr lang="en-US" noProof="0" dirty="0"/>
              <a:t>KartZed</a:t>
            </a:r>
          </a:p>
        </p:txBody>
      </p:sp>
      <p:sp>
        <p:nvSpPr>
          <p:cNvPr id="5" name="Date Placeholder 4">
            <a:extLst>
              <a:ext uri="{FF2B5EF4-FFF2-40B4-BE49-F238E27FC236}">
                <a16:creationId xmlns:a16="http://schemas.microsoft.com/office/drawing/2014/main" id="{4E39A10A-976C-9833-B1BA-0003C1942EC2}"/>
              </a:ext>
            </a:extLst>
          </p:cNvPr>
          <p:cNvSpPr>
            <a:spLocks noGrp="1"/>
          </p:cNvSpPr>
          <p:nvPr>
            <p:ph type="dt" sz="half" idx="10"/>
          </p:nvPr>
        </p:nvSpPr>
        <p:spPr/>
        <p:txBody>
          <a:bodyPr/>
          <a:lstStyle/>
          <a:p>
            <a:r>
              <a:rPr lang="en-US" noProof="0" dirty="0"/>
              <a:t>2023</a:t>
            </a:r>
          </a:p>
        </p:txBody>
      </p:sp>
      <p:graphicFrame>
        <p:nvGraphicFramePr>
          <p:cNvPr id="6" name="Table 5">
            <a:extLst>
              <a:ext uri="{FF2B5EF4-FFF2-40B4-BE49-F238E27FC236}">
                <a16:creationId xmlns:a16="http://schemas.microsoft.com/office/drawing/2014/main" id="{22F78169-BABE-F045-7DAA-3F7CF092BE40}"/>
              </a:ext>
            </a:extLst>
          </p:cNvPr>
          <p:cNvGraphicFramePr>
            <a:graphicFrameLocks noGrp="1"/>
          </p:cNvGraphicFramePr>
          <p:nvPr>
            <p:extLst>
              <p:ext uri="{D42A27DB-BD31-4B8C-83A1-F6EECF244321}">
                <p14:modId xmlns:p14="http://schemas.microsoft.com/office/powerpoint/2010/main" val="2035093046"/>
              </p:ext>
            </p:extLst>
          </p:nvPr>
        </p:nvGraphicFramePr>
        <p:xfrm>
          <a:off x="880487" y="1085923"/>
          <a:ext cx="10388739" cy="996594"/>
        </p:xfrm>
        <a:graphic>
          <a:graphicData uri="http://schemas.openxmlformats.org/drawingml/2006/table">
            <a:tbl>
              <a:tblPr firstRow="1" firstCol="1" bandRow="1">
                <a:tableStyleId>{5C22544A-7EE6-4342-B048-85BDC9FD1C3A}</a:tableStyleId>
              </a:tblPr>
              <a:tblGrid>
                <a:gridCol w="2810821">
                  <a:extLst>
                    <a:ext uri="{9D8B030D-6E8A-4147-A177-3AD203B41FA5}">
                      <a16:colId xmlns:a16="http://schemas.microsoft.com/office/drawing/2014/main" val="356833390"/>
                    </a:ext>
                  </a:extLst>
                </a:gridCol>
                <a:gridCol w="2383548">
                  <a:extLst>
                    <a:ext uri="{9D8B030D-6E8A-4147-A177-3AD203B41FA5}">
                      <a16:colId xmlns:a16="http://schemas.microsoft.com/office/drawing/2014/main" val="855581831"/>
                    </a:ext>
                  </a:extLst>
                </a:gridCol>
                <a:gridCol w="2597185">
                  <a:extLst>
                    <a:ext uri="{9D8B030D-6E8A-4147-A177-3AD203B41FA5}">
                      <a16:colId xmlns:a16="http://schemas.microsoft.com/office/drawing/2014/main" val="272589220"/>
                    </a:ext>
                  </a:extLst>
                </a:gridCol>
                <a:gridCol w="2597185">
                  <a:extLst>
                    <a:ext uri="{9D8B030D-6E8A-4147-A177-3AD203B41FA5}">
                      <a16:colId xmlns:a16="http://schemas.microsoft.com/office/drawing/2014/main" val="555696693"/>
                    </a:ext>
                  </a:extLst>
                </a:gridCol>
              </a:tblGrid>
              <a:tr h="249555">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0560204"/>
                  </a:ext>
                </a:extLst>
              </a:tr>
              <a:tr h="249013">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version_id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1430390373"/>
                  </a:ext>
                </a:extLst>
              </a:tr>
              <a:tr h="249013">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os_name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FOREIGNKEY</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Windows</a:t>
                      </a:r>
                    </a:p>
                  </a:txBody>
                  <a:tcPr marL="68580" marR="68580" marT="0" marB="0"/>
                </a:tc>
                <a:extLst>
                  <a:ext uri="{0D108BD9-81ED-4DB2-BD59-A6C34878D82A}">
                    <a16:rowId xmlns:a16="http://schemas.microsoft.com/office/drawing/2014/main" val="1051025021"/>
                  </a:ext>
                </a:extLst>
              </a:tr>
              <a:tr h="249013">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version</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Window 11</a:t>
                      </a:r>
                    </a:p>
                  </a:txBody>
                  <a:tcPr marL="68580" marR="68580" marT="0" marB="0"/>
                </a:tc>
                <a:extLst>
                  <a:ext uri="{0D108BD9-81ED-4DB2-BD59-A6C34878D82A}">
                    <a16:rowId xmlns:a16="http://schemas.microsoft.com/office/drawing/2014/main" val="414308808"/>
                  </a:ext>
                </a:extLst>
              </a:tr>
            </a:tbl>
          </a:graphicData>
        </a:graphic>
      </p:graphicFrame>
      <p:sp>
        <p:nvSpPr>
          <p:cNvPr id="7" name="Rectangle 6">
            <a:extLst>
              <a:ext uri="{FF2B5EF4-FFF2-40B4-BE49-F238E27FC236}">
                <a16:creationId xmlns:a16="http://schemas.microsoft.com/office/drawing/2014/main" id="{6C78B123-EBF7-867E-484C-FFE9B69B375E}"/>
              </a:ext>
            </a:extLst>
          </p:cNvPr>
          <p:cNvSpPr/>
          <p:nvPr/>
        </p:nvSpPr>
        <p:spPr>
          <a:xfrm>
            <a:off x="2633575" y="435175"/>
            <a:ext cx="6924849"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OPERATING SYSTEM VERSIONS COLLECTION</a:t>
            </a:r>
            <a:endParaRPr lang="en-IN" sz="2400" dirty="0">
              <a:solidFill>
                <a:schemeClr val="tx1">
                  <a:lumMod val="95000"/>
                  <a:lumOff val="5000"/>
                </a:schemeClr>
              </a:solidFill>
              <a:latin typeface="+mj-lt"/>
            </a:endParaRPr>
          </a:p>
        </p:txBody>
      </p:sp>
      <p:graphicFrame>
        <p:nvGraphicFramePr>
          <p:cNvPr id="8" name="Table 7">
            <a:extLst>
              <a:ext uri="{FF2B5EF4-FFF2-40B4-BE49-F238E27FC236}">
                <a16:creationId xmlns:a16="http://schemas.microsoft.com/office/drawing/2014/main" id="{76A2B166-3674-ED9C-C6BE-14D2B4C4A5B8}"/>
              </a:ext>
            </a:extLst>
          </p:cNvPr>
          <p:cNvGraphicFramePr>
            <a:graphicFrameLocks noGrp="1"/>
          </p:cNvGraphicFramePr>
          <p:nvPr>
            <p:extLst>
              <p:ext uri="{D42A27DB-BD31-4B8C-83A1-F6EECF244321}">
                <p14:modId xmlns:p14="http://schemas.microsoft.com/office/powerpoint/2010/main" val="3008666106"/>
              </p:ext>
            </p:extLst>
          </p:nvPr>
        </p:nvGraphicFramePr>
        <p:xfrm>
          <a:off x="838196" y="4886844"/>
          <a:ext cx="10388740" cy="902718"/>
        </p:xfrm>
        <a:graphic>
          <a:graphicData uri="http://schemas.openxmlformats.org/drawingml/2006/table">
            <a:tbl>
              <a:tblPr firstRow="1" firstCol="1" bandRow="1">
                <a:tableStyleId>{5C22544A-7EE6-4342-B048-85BDC9FD1C3A}</a:tableStyleId>
              </a:tblPr>
              <a:tblGrid>
                <a:gridCol w="2597185">
                  <a:extLst>
                    <a:ext uri="{9D8B030D-6E8A-4147-A177-3AD203B41FA5}">
                      <a16:colId xmlns:a16="http://schemas.microsoft.com/office/drawing/2014/main" val="1901669683"/>
                    </a:ext>
                  </a:extLst>
                </a:gridCol>
                <a:gridCol w="2597185">
                  <a:extLst>
                    <a:ext uri="{9D8B030D-6E8A-4147-A177-3AD203B41FA5}">
                      <a16:colId xmlns:a16="http://schemas.microsoft.com/office/drawing/2014/main" val="1886748889"/>
                    </a:ext>
                  </a:extLst>
                </a:gridCol>
                <a:gridCol w="2597185">
                  <a:extLst>
                    <a:ext uri="{9D8B030D-6E8A-4147-A177-3AD203B41FA5}">
                      <a16:colId xmlns:a16="http://schemas.microsoft.com/office/drawing/2014/main" val="2235597632"/>
                    </a:ext>
                  </a:extLst>
                </a:gridCol>
                <a:gridCol w="2597185">
                  <a:extLst>
                    <a:ext uri="{9D8B030D-6E8A-4147-A177-3AD203B41FA5}">
                      <a16:colId xmlns:a16="http://schemas.microsoft.com/office/drawing/2014/main" val="2196951401"/>
                    </a:ext>
                  </a:extLst>
                </a:gridCol>
              </a:tblGrid>
              <a:tr h="300270">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19974761"/>
                  </a:ext>
                </a:extLst>
              </a:tr>
              <a:tr h="301224">
                <a:tc>
                  <a:txBody>
                    <a:bodyPr/>
                    <a:lstStyle/>
                    <a:p>
                      <a:pPr algn="ctr">
                        <a:lnSpc>
                          <a:spcPct val="107000"/>
                        </a:lnSpc>
                        <a:spcAft>
                          <a:spcPts val="800"/>
                        </a:spcAft>
                        <a:tabLst>
                          <a:tab pos="721995" algn="l"/>
                        </a:tabLst>
                      </a:pPr>
                      <a:r>
                        <a:rPr lang="en-IN" sz="1200"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vc_id</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1816426739"/>
                  </a:ext>
                </a:extLst>
              </a:tr>
              <a:tr h="301224">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vc_name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Intel, AMD</a:t>
                      </a:r>
                    </a:p>
                  </a:txBody>
                  <a:tcPr marL="68580" marR="68580" marT="0" marB="0"/>
                </a:tc>
                <a:extLst>
                  <a:ext uri="{0D108BD9-81ED-4DB2-BD59-A6C34878D82A}">
                    <a16:rowId xmlns:a16="http://schemas.microsoft.com/office/drawing/2014/main" val="1173411140"/>
                  </a:ext>
                </a:extLst>
              </a:tr>
            </a:tbl>
          </a:graphicData>
        </a:graphic>
      </p:graphicFrame>
      <p:sp>
        <p:nvSpPr>
          <p:cNvPr id="9" name="Rectangle 8">
            <a:extLst>
              <a:ext uri="{FF2B5EF4-FFF2-40B4-BE49-F238E27FC236}">
                <a16:creationId xmlns:a16="http://schemas.microsoft.com/office/drawing/2014/main" id="{87ED169D-5FEF-3C99-5C69-90891E24ED32}"/>
              </a:ext>
            </a:extLst>
          </p:cNvPr>
          <p:cNvSpPr/>
          <p:nvPr/>
        </p:nvSpPr>
        <p:spPr>
          <a:xfrm>
            <a:off x="4051041" y="4193043"/>
            <a:ext cx="4089913"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VIDEO CARD COLLECTION</a:t>
            </a:r>
            <a:endParaRPr lang="en-IN" sz="2400" dirty="0">
              <a:solidFill>
                <a:schemeClr val="tx1">
                  <a:lumMod val="95000"/>
                  <a:lumOff val="5000"/>
                </a:schemeClr>
              </a:solidFill>
              <a:latin typeface="+mj-lt"/>
            </a:endParaRPr>
          </a:p>
        </p:txBody>
      </p:sp>
      <p:graphicFrame>
        <p:nvGraphicFramePr>
          <p:cNvPr id="2" name="Table 1">
            <a:extLst>
              <a:ext uri="{FF2B5EF4-FFF2-40B4-BE49-F238E27FC236}">
                <a16:creationId xmlns:a16="http://schemas.microsoft.com/office/drawing/2014/main" id="{C92C660E-5143-0BCC-826D-7F38CFF5AED3}"/>
              </a:ext>
            </a:extLst>
          </p:cNvPr>
          <p:cNvGraphicFramePr>
            <a:graphicFrameLocks noGrp="1"/>
          </p:cNvGraphicFramePr>
          <p:nvPr>
            <p:extLst>
              <p:ext uri="{D42A27DB-BD31-4B8C-83A1-F6EECF244321}">
                <p14:modId xmlns:p14="http://schemas.microsoft.com/office/powerpoint/2010/main" val="3741767214"/>
              </p:ext>
            </p:extLst>
          </p:nvPr>
        </p:nvGraphicFramePr>
        <p:xfrm>
          <a:off x="880487" y="2870366"/>
          <a:ext cx="10388739" cy="1063883"/>
        </p:xfrm>
        <a:graphic>
          <a:graphicData uri="http://schemas.openxmlformats.org/drawingml/2006/table">
            <a:tbl>
              <a:tblPr firstRow="1" firstCol="1" bandRow="1">
                <a:tableStyleId>{5C22544A-7EE6-4342-B048-85BDC9FD1C3A}</a:tableStyleId>
              </a:tblPr>
              <a:tblGrid>
                <a:gridCol w="2810821">
                  <a:extLst>
                    <a:ext uri="{9D8B030D-6E8A-4147-A177-3AD203B41FA5}">
                      <a16:colId xmlns:a16="http://schemas.microsoft.com/office/drawing/2014/main" val="356833390"/>
                    </a:ext>
                  </a:extLst>
                </a:gridCol>
                <a:gridCol w="2383548">
                  <a:extLst>
                    <a:ext uri="{9D8B030D-6E8A-4147-A177-3AD203B41FA5}">
                      <a16:colId xmlns:a16="http://schemas.microsoft.com/office/drawing/2014/main" val="855581831"/>
                    </a:ext>
                  </a:extLst>
                </a:gridCol>
                <a:gridCol w="2597185">
                  <a:extLst>
                    <a:ext uri="{9D8B030D-6E8A-4147-A177-3AD203B41FA5}">
                      <a16:colId xmlns:a16="http://schemas.microsoft.com/office/drawing/2014/main" val="272589220"/>
                    </a:ext>
                  </a:extLst>
                </a:gridCol>
                <a:gridCol w="2597185">
                  <a:extLst>
                    <a:ext uri="{9D8B030D-6E8A-4147-A177-3AD203B41FA5}">
                      <a16:colId xmlns:a16="http://schemas.microsoft.com/office/drawing/2014/main" val="555696693"/>
                    </a:ext>
                  </a:extLst>
                </a:gridCol>
              </a:tblGrid>
              <a:tr h="266405">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0560204"/>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processor_id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1430390373"/>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os_name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FOREIGNKEY</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Windows</a:t>
                      </a:r>
                    </a:p>
                  </a:txBody>
                  <a:tcPr marL="68580" marR="68580" marT="0" marB="0"/>
                </a:tc>
                <a:extLst>
                  <a:ext uri="{0D108BD9-81ED-4DB2-BD59-A6C34878D82A}">
                    <a16:rowId xmlns:a16="http://schemas.microsoft.com/office/drawing/2014/main" val="1051025021"/>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processor_name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dirty="0" err="1">
                          <a:effectLst/>
                          <a:latin typeface="+mj-lt"/>
                          <a:ea typeface="Calibri" panose="020F0502020204030204" pitchFamily="34" charset="0"/>
                          <a:cs typeface="Times New Roman" panose="02020603050405020304" pitchFamily="18" charset="0"/>
                        </a:rPr>
                        <a:t>Ryzen</a:t>
                      </a:r>
                      <a:r>
                        <a:rPr lang="en-IN" sz="1200" kern="100" dirty="0">
                          <a:effectLst/>
                          <a:latin typeface="+mj-lt"/>
                          <a:ea typeface="Calibri" panose="020F0502020204030204" pitchFamily="34" charset="0"/>
                          <a:cs typeface="Times New Roman" panose="02020603050405020304" pitchFamily="18" charset="0"/>
                        </a:rPr>
                        <a:t> 5</a:t>
                      </a:r>
                    </a:p>
                  </a:txBody>
                  <a:tcPr marL="68580" marR="68580" marT="0" marB="0"/>
                </a:tc>
                <a:extLst>
                  <a:ext uri="{0D108BD9-81ED-4DB2-BD59-A6C34878D82A}">
                    <a16:rowId xmlns:a16="http://schemas.microsoft.com/office/drawing/2014/main" val="414308808"/>
                  </a:ext>
                </a:extLst>
              </a:tr>
            </a:tbl>
          </a:graphicData>
        </a:graphic>
      </p:graphicFrame>
      <p:sp>
        <p:nvSpPr>
          <p:cNvPr id="10" name="Rectangle 9">
            <a:extLst>
              <a:ext uri="{FF2B5EF4-FFF2-40B4-BE49-F238E27FC236}">
                <a16:creationId xmlns:a16="http://schemas.microsoft.com/office/drawing/2014/main" id="{6B42AC1B-F074-5964-CDE2-85C5AEACECDD}"/>
              </a:ext>
            </a:extLst>
          </p:cNvPr>
          <p:cNvSpPr/>
          <p:nvPr/>
        </p:nvSpPr>
        <p:spPr>
          <a:xfrm>
            <a:off x="4102829" y="2258938"/>
            <a:ext cx="3986339"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PROCESSOR COLLECTION</a:t>
            </a:r>
            <a:endParaRPr lang="en-IN" sz="2400" dirty="0">
              <a:solidFill>
                <a:schemeClr val="tx1">
                  <a:lumMod val="95000"/>
                  <a:lumOff val="5000"/>
                </a:schemeClr>
              </a:solidFill>
              <a:latin typeface="+mj-lt"/>
            </a:endParaRPr>
          </a:p>
        </p:txBody>
      </p:sp>
    </p:spTree>
    <p:extLst>
      <p:ext uri="{BB962C8B-B14F-4D97-AF65-F5344CB8AC3E}">
        <p14:creationId xmlns:p14="http://schemas.microsoft.com/office/powerpoint/2010/main" val="17164169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419F4-E451-8DDF-5AB6-76DCE10FBCC0}"/>
              </a:ext>
            </a:extLst>
          </p:cNvPr>
          <p:cNvSpPr>
            <a:spLocks noGrp="1"/>
          </p:cNvSpPr>
          <p:nvPr>
            <p:ph type="sldNum" sz="quarter" idx="12"/>
          </p:nvPr>
        </p:nvSpPr>
        <p:spPr/>
        <p:txBody>
          <a:bodyPr/>
          <a:lstStyle/>
          <a:p>
            <a:fld id="{8D0AFDD5-844D-364D-8AEC-50CF4D36D55D}" type="slidenum">
              <a:rPr lang="en-US" noProof="0" smtClean="0"/>
              <a:t>23</a:t>
            </a:fld>
            <a:endParaRPr lang="en-US" noProof="0"/>
          </a:p>
        </p:txBody>
      </p:sp>
      <p:sp>
        <p:nvSpPr>
          <p:cNvPr id="3" name="Footer Placeholder 2">
            <a:extLst>
              <a:ext uri="{FF2B5EF4-FFF2-40B4-BE49-F238E27FC236}">
                <a16:creationId xmlns:a16="http://schemas.microsoft.com/office/drawing/2014/main" id="{A6F842B8-2B8D-CFC0-A015-9CE763C5AC2E}"/>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C3E62C27-8F4A-FC8B-0A17-49CDABB40277}"/>
              </a:ext>
            </a:extLst>
          </p:cNvPr>
          <p:cNvSpPr>
            <a:spLocks noGrp="1"/>
          </p:cNvSpPr>
          <p:nvPr>
            <p:ph type="dt" sz="half" idx="10"/>
          </p:nvPr>
        </p:nvSpPr>
        <p:spPr/>
        <p:txBody>
          <a:bodyPr/>
          <a:lstStyle/>
          <a:p>
            <a:r>
              <a:rPr lang="en-US" noProof="0"/>
              <a:t>20XX</a:t>
            </a:r>
          </a:p>
        </p:txBody>
      </p:sp>
      <p:graphicFrame>
        <p:nvGraphicFramePr>
          <p:cNvPr id="5" name="Table 4">
            <a:extLst>
              <a:ext uri="{FF2B5EF4-FFF2-40B4-BE49-F238E27FC236}">
                <a16:creationId xmlns:a16="http://schemas.microsoft.com/office/drawing/2014/main" id="{39FAC2C9-758E-E69F-1645-5C9CF16847EF}"/>
              </a:ext>
            </a:extLst>
          </p:cNvPr>
          <p:cNvGraphicFramePr>
            <a:graphicFrameLocks noGrp="1"/>
          </p:cNvGraphicFramePr>
          <p:nvPr>
            <p:extLst>
              <p:ext uri="{D42A27DB-BD31-4B8C-83A1-F6EECF244321}">
                <p14:modId xmlns:p14="http://schemas.microsoft.com/office/powerpoint/2010/main" val="2871269734"/>
              </p:ext>
            </p:extLst>
          </p:nvPr>
        </p:nvGraphicFramePr>
        <p:xfrm>
          <a:off x="838200" y="821636"/>
          <a:ext cx="10431026" cy="1063883"/>
        </p:xfrm>
        <a:graphic>
          <a:graphicData uri="http://schemas.openxmlformats.org/drawingml/2006/table">
            <a:tbl>
              <a:tblPr firstRow="1" firstCol="1" bandRow="1">
                <a:tableStyleId>{5C22544A-7EE6-4342-B048-85BDC9FD1C3A}</a:tableStyleId>
              </a:tblPr>
              <a:tblGrid>
                <a:gridCol w="2822262">
                  <a:extLst>
                    <a:ext uri="{9D8B030D-6E8A-4147-A177-3AD203B41FA5}">
                      <a16:colId xmlns:a16="http://schemas.microsoft.com/office/drawing/2014/main" val="356833390"/>
                    </a:ext>
                  </a:extLst>
                </a:gridCol>
                <a:gridCol w="2393250">
                  <a:extLst>
                    <a:ext uri="{9D8B030D-6E8A-4147-A177-3AD203B41FA5}">
                      <a16:colId xmlns:a16="http://schemas.microsoft.com/office/drawing/2014/main" val="855581831"/>
                    </a:ext>
                  </a:extLst>
                </a:gridCol>
                <a:gridCol w="2607757">
                  <a:extLst>
                    <a:ext uri="{9D8B030D-6E8A-4147-A177-3AD203B41FA5}">
                      <a16:colId xmlns:a16="http://schemas.microsoft.com/office/drawing/2014/main" val="272589220"/>
                    </a:ext>
                  </a:extLst>
                </a:gridCol>
                <a:gridCol w="2607757">
                  <a:extLst>
                    <a:ext uri="{9D8B030D-6E8A-4147-A177-3AD203B41FA5}">
                      <a16:colId xmlns:a16="http://schemas.microsoft.com/office/drawing/2014/main" val="555696693"/>
                    </a:ext>
                  </a:extLst>
                </a:gridCol>
              </a:tblGrid>
              <a:tr h="266405">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0560204"/>
                  </a:ext>
                </a:extLst>
              </a:tr>
              <a:tr h="265826">
                <a:tc>
                  <a:txBody>
                    <a:bodyPr/>
                    <a:lstStyle/>
                    <a:p>
                      <a:pPr algn="ctr">
                        <a:lnSpc>
                          <a:spcPct val="107000"/>
                        </a:lnSpc>
                        <a:spcAft>
                          <a:spcPts val="800"/>
                        </a:spcAft>
                        <a:tabLst>
                          <a:tab pos="721995" algn="l"/>
                        </a:tabLst>
                      </a:pPr>
                      <a:r>
                        <a:rPr lang="en-IN" sz="1200"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vc_version_id</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1430390373"/>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vc_name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FOREIGNKEY</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Intel, AMD</a:t>
                      </a:r>
                    </a:p>
                  </a:txBody>
                  <a:tcPr marL="68580" marR="68580" marT="0" marB="0"/>
                </a:tc>
                <a:extLst>
                  <a:ext uri="{0D108BD9-81ED-4DB2-BD59-A6C34878D82A}">
                    <a16:rowId xmlns:a16="http://schemas.microsoft.com/office/drawing/2014/main" val="1051025021"/>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vc_version_name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GeForce GTX</a:t>
                      </a:r>
                    </a:p>
                  </a:txBody>
                  <a:tcPr marL="68580" marR="68580" marT="0" marB="0"/>
                </a:tc>
                <a:extLst>
                  <a:ext uri="{0D108BD9-81ED-4DB2-BD59-A6C34878D82A}">
                    <a16:rowId xmlns:a16="http://schemas.microsoft.com/office/drawing/2014/main" val="414308808"/>
                  </a:ext>
                </a:extLst>
              </a:tr>
            </a:tbl>
          </a:graphicData>
        </a:graphic>
      </p:graphicFrame>
      <p:sp>
        <p:nvSpPr>
          <p:cNvPr id="6" name="Rectangle 5">
            <a:extLst>
              <a:ext uri="{FF2B5EF4-FFF2-40B4-BE49-F238E27FC236}">
                <a16:creationId xmlns:a16="http://schemas.microsoft.com/office/drawing/2014/main" id="{C64F9030-6D36-F8CB-5717-F6DDF30CBDA7}"/>
              </a:ext>
            </a:extLst>
          </p:cNvPr>
          <p:cNvSpPr/>
          <p:nvPr/>
        </p:nvSpPr>
        <p:spPr>
          <a:xfrm>
            <a:off x="3203603" y="210208"/>
            <a:ext cx="5784794"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VIDEO CARD VERSIONS  COLLECTION</a:t>
            </a:r>
            <a:endParaRPr lang="en-IN" sz="2400" dirty="0">
              <a:solidFill>
                <a:schemeClr val="tx1">
                  <a:lumMod val="95000"/>
                  <a:lumOff val="5000"/>
                </a:schemeClr>
              </a:solidFill>
              <a:latin typeface="+mj-lt"/>
            </a:endParaRPr>
          </a:p>
        </p:txBody>
      </p:sp>
      <p:graphicFrame>
        <p:nvGraphicFramePr>
          <p:cNvPr id="7" name="Table 6">
            <a:extLst>
              <a:ext uri="{FF2B5EF4-FFF2-40B4-BE49-F238E27FC236}">
                <a16:creationId xmlns:a16="http://schemas.microsoft.com/office/drawing/2014/main" id="{D774FC9C-8C5A-0A20-B0E6-7C6DB54EF0B5}"/>
              </a:ext>
            </a:extLst>
          </p:cNvPr>
          <p:cNvGraphicFramePr>
            <a:graphicFrameLocks noGrp="1"/>
          </p:cNvGraphicFramePr>
          <p:nvPr>
            <p:extLst>
              <p:ext uri="{D42A27DB-BD31-4B8C-83A1-F6EECF244321}">
                <p14:modId xmlns:p14="http://schemas.microsoft.com/office/powerpoint/2010/main" val="433683235"/>
              </p:ext>
            </p:extLst>
          </p:nvPr>
        </p:nvGraphicFramePr>
        <p:xfrm>
          <a:off x="838200" y="2740692"/>
          <a:ext cx="10431026" cy="1329709"/>
        </p:xfrm>
        <a:graphic>
          <a:graphicData uri="http://schemas.openxmlformats.org/drawingml/2006/table">
            <a:tbl>
              <a:tblPr firstRow="1" firstCol="1" bandRow="1">
                <a:tableStyleId>{5C22544A-7EE6-4342-B048-85BDC9FD1C3A}</a:tableStyleId>
              </a:tblPr>
              <a:tblGrid>
                <a:gridCol w="2822262">
                  <a:extLst>
                    <a:ext uri="{9D8B030D-6E8A-4147-A177-3AD203B41FA5}">
                      <a16:colId xmlns:a16="http://schemas.microsoft.com/office/drawing/2014/main" val="356833390"/>
                    </a:ext>
                  </a:extLst>
                </a:gridCol>
                <a:gridCol w="2393250">
                  <a:extLst>
                    <a:ext uri="{9D8B030D-6E8A-4147-A177-3AD203B41FA5}">
                      <a16:colId xmlns:a16="http://schemas.microsoft.com/office/drawing/2014/main" val="855581831"/>
                    </a:ext>
                  </a:extLst>
                </a:gridCol>
                <a:gridCol w="2607757">
                  <a:extLst>
                    <a:ext uri="{9D8B030D-6E8A-4147-A177-3AD203B41FA5}">
                      <a16:colId xmlns:a16="http://schemas.microsoft.com/office/drawing/2014/main" val="272589220"/>
                    </a:ext>
                  </a:extLst>
                </a:gridCol>
                <a:gridCol w="2607757">
                  <a:extLst>
                    <a:ext uri="{9D8B030D-6E8A-4147-A177-3AD203B41FA5}">
                      <a16:colId xmlns:a16="http://schemas.microsoft.com/office/drawing/2014/main" val="555696693"/>
                    </a:ext>
                  </a:extLst>
                </a:gridCol>
              </a:tblGrid>
              <a:tr h="266405">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0560204"/>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offer_id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1430390373"/>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offer_name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50% off…</a:t>
                      </a:r>
                    </a:p>
                  </a:txBody>
                  <a:tcPr marL="68580" marR="68580" marT="0" marB="0"/>
                </a:tc>
                <a:extLst>
                  <a:ext uri="{0D108BD9-81ED-4DB2-BD59-A6C34878D82A}">
                    <a16:rowId xmlns:a16="http://schemas.microsoft.com/office/drawing/2014/main" val="1051025021"/>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offer_description</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Offer description</a:t>
                      </a:r>
                    </a:p>
                  </a:txBody>
                  <a:tcPr marL="68580" marR="68580" marT="0" marB="0"/>
                </a:tc>
                <a:extLst>
                  <a:ext uri="{0D108BD9-81ED-4DB2-BD59-A6C34878D82A}">
                    <a16:rowId xmlns:a16="http://schemas.microsoft.com/office/drawing/2014/main" val="414308808"/>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offer_tc</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(100)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Terms &amp; Conditions</a:t>
                      </a:r>
                    </a:p>
                  </a:txBody>
                  <a:tcPr marL="68580" marR="68580" marT="0" marB="0"/>
                </a:tc>
                <a:extLst>
                  <a:ext uri="{0D108BD9-81ED-4DB2-BD59-A6C34878D82A}">
                    <a16:rowId xmlns:a16="http://schemas.microsoft.com/office/drawing/2014/main" val="2997149386"/>
                  </a:ext>
                </a:extLst>
              </a:tr>
            </a:tbl>
          </a:graphicData>
        </a:graphic>
      </p:graphicFrame>
      <p:sp>
        <p:nvSpPr>
          <p:cNvPr id="8" name="Rectangle 7">
            <a:extLst>
              <a:ext uri="{FF2B5EF4-FFF2-40B4-BE49-F238E27FC236}">
                <a16:creationId xmlns:a16="http://schemas.microsoft.com/office/drawing/2014/main" id="{F296A34D-6735-4FCD-1F38-1988FCA4FD5E}"/>
              </a:ext>
            </a:extLst>
          </p:cNvPr>
          <p:cNvSpPr/>
          <p:nvPr/>
        </p:nvSpPr>
        <p:spPr>
          <a:xfrm>
            <a:off x="4464850" y="2061940"/>
            <a:ext cx="3262300"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OFFERS COLLECTION</a:t>
            </a:r>
            <a:endParaRPr lang="en-IN" sz="2400" dirty="0">
              <a:solidFill>
                <a:schemeClr val="tx1">
                  <a:lumMod val="95000"/>
                  <a:lumOff val="5000"/>
                </a:schemeClr>
              </a:solidFill>
              <a:latin typeface="+mj-lt"/>
            </a:endParaRPr>
          </a:p>
        </p:txBody>
      </p:sp>
      <p:graphicFrame>
        <p:nvGraphicFramePr>
          <p:cNvPr id="9" name="Table 8">
            <a:extLst>
              <a:ext uri="{FF2B5EF4-FFF2-40B4-BE49-F238E27FC236}">
                <a16:creationId xmlns:a16="http://schemas.microsoft.com/office/drawing/2014/main" id="{1C12083C-91DE-9E1B-2F95-DB543AA7FAF6}"/>
              </a:ext>
            </a:extLst>
          </p:cNvPr>
          <p:cNvGraphicFramePr>
            <a:graphicFrameLocks noGrp="1"/>
          </p:cNvGraphicFramePr>
          <p:nvPr>
            <p:extLst>
              <p:ext uri="{D42A27DB-BD31-4B8C-83A1-F6EECF244321}">
                <p14:modId xmlns:p14="http://schemas.microsoft.com/office/powerpoint/2010/main" val="3909405022"/>
              </p:ext>
            </p:extLst>
          </p:nvPr>
        </p:nvGraphicFramePr>
        <p:xfrm>
          <a:off x="838200" y="4950831"/>
          <a:ext cx="10431026" cy="1063883"/>
        </p:xfrm>
        <a:graphic>
          <a:graphicData uri="http://schemas.openxmlformats.org/drawingml/2006/table">
            <a:tbl>
              <a:tblPr firstRow="1" firstCol="1" bandRow="1">
                <a:tableStyleId>{5C22544A-7EE6-4342-B048-85BDC9FD1C3A}</a:tableStyleId>
              </a:tblPr>
              <a:tblGrid>
                <a:gridCol w="2822262">
                  <a:extLst>
                    <a:ext uri="{9D8B030D-6E8A-4147-A177-3AD203B41FA5}">
                      <a16:colId xmlns:a16="http://schemas.microsoft.com/office/drawing/2014/main" val="356833390"/>
                    </a:ext>
                  </a:extLst>
                </a:gridCol>
                <a:gridCol w="2393250">
                  <a:extLst>
                    <a:ext uri="{9D8B030D-6E8A-4147-A177-3AD203B41FA5}">
                      <a16:colId xmlns:a16="http://schemas.microsoft.com/office/drawing/2014/main" val="855581831"/>
                    </a:ext>
                  </a:extLst>
                </a:gridCol>
                <a:gridCol w="2607757">
                  <a:extLst>
                    <a:ext uri="{9D8B030D-6E8A-4147-A177-3AD203B41FA5}">
                      <a16:colId xmlns:a16="http://schemas.microsoft.com/office/drawing/2014/main" val="272589220"/>
                    </a:ext>
                  </a:extLst>
                </a:gridCol>
                <a:gridCol w="2607757">
                  <a:extLst>
                    <a:ext uri="{9D8B030D-6E8A-4147-A177-3AD203B41FA5}">
                      <a16:colId xmlns:a16="http://schemas.microsoft.com/office/drawing/2014/main" val="555696693"/>
                    </a:ext>
                  </a:extLst>
                </a:gridCol>
              </a:tblGrid>
              <a:tr h="266405">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0560204"/>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plan_id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1430390373"/>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points</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100</a:t>
                      </a:r>
                    </a:p>
                  </a:txBody>
                  <a:tcPr marL="68580" marR="68580" marT="0" marB="0"/>
                </a:tc>
                <a:extLst>
                  <a:ext uri="{0D108BD9-81ED-4DB2-BD59-A6C34878D82A}">
                    <a16:rowId xmlns:a16="http://schemas.microsoft.com/office/drawing/2014/main" val="1051025021"/>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amount</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125</a:t>
                      </a:r>
                    </a:p>
                  </a:txBody>
                  <a:tcPr marL="68580" marR="68580" marT="0" marB="0"/>
                </a:tc>
                <a:extLst>
                  <a:ext uri="{0D108BD9-81ED-4DB2-BD59-A6C34878D82A}">
                    <a16:rowId xmlns:a16="http://schemas.microsoft.com/office/drawing/2014/main" val="414308808"/>
                  </a:ext>
                </a:extLst>
              </a:tr>
            </a:tbl>
          </a:graphicData>
        </a:graphic>
      </p:graphicFrame>
      <p:sp>
        <p:nvSpPr>
          <p:cNvPr id="10" name="Rectangle 9">
            <a:extLst>
              <a:ext uri="{FF2B5EF4-FFF2-40B4-BE49-F238E27FC236}">
                <a16:creationId xmlns:a16="http://schemas.microsoft.com/office/drawing/2014/main" id="{1099A43D-2C8A-F2FC-9F8B-ED41454D3A54}"/>
              </a:ext>
            </a:extLst>
          </p:cNvPr>
          <p:cNvSpPr/>
          <p:nvPr/>
        </p:nvSpPr>
        <p:spPr>
          <a:xfrm>
            <a:off x="3203603" y="4339403"/>
            <a:ext cx="5784794"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PLAN COLLECTION</a:t>
            </a:r>
            <a:endParaRPr lang="en-IN" sz="2400" dirty="0">
              <a:solidFill>
                <a:schemeClr val="tx1">
                  <a:lumMod val="95000"/>
                  <a:lumOff val="5000"/>
                </a:schemeClr>
              </a:solidFill>
              <a:latin typeface="+mj-lt"/>
            </a:endParaRPr>
          </a:p>
        </p:txBody>
      </p:sp>
    </p:spTree>
    <p:extLst>
      <p:ext uri="{BB962C8B-B14F-4D97-AF65-F5344CB8AC3E}">
        <p14:creationId xmlns:p14="http://schemas.microsoft.com/office/powerpoint/2010/main" val="17542434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BF3C0D8-A473-8CEE-89A6-B739FF977769}"/>
              </a:ext>
            </a:extLst>
          </p:cNvPr>
          <p:cNvSpPr>
            <a:spLocks noGrp="1"/>
          </p:cNvSpPr>
          <p:nvPr>
            <p:ph type="sldNum" sz="quarter" idx="12"/>
          </p:nvPr>
        </p:nvSpPr>
        <p:spPr/>
        <p:txBody>
          <a:bodyPr/>
          <a:lstStyle/>
          <a:p>
            <a:fld id="{8D0AFDD5-844D-364D-8AEC-50CF4D36D55D}" type="slidenum">
              <a:rPr lang="en-US" noProof="0" smtClean="0"/>
              <a:t>24</a:t>
            </a:fld>
            <a:endParaRPr lang="en-US" noProof="0"/>
          </a:p>
        </p:txBody>
      </p:sp>
      <p:sp>
        <p:nvSpPr>
          <p:cNvPr id="4" name="Footer Placeholder 3">
            <a:extLst>
              <a:ext uri="{FF2B5EF4-FFF2-40B4-BE49-F238E27FC236}">
                <a16:creationId xmlns:a16="http://schemas.microsoft.com/office/drawing/2014/main" id="{5A3CFCE7-6D39-E112-97E4-6250438D617B}"/>
              </a:ext>
            </a:extLst>
          </p:cNvPr>
          <p:cNvSpPr>
            <a:spLocks noGrp="1"/>
          </p:cNvSpPr>
          <p:nvPr>
            <p:ph type="ftr" sz="quarter" idx="11"/>
          </p:nvPr>
        </p:nvSpPr>
        <p:spPr/>
        <p:txBody>
          <a:bodyPr/>
          <a:lstStyle/>
          <a:p>
            <a:r>
              <a:rPr lang="en-US" noProof="0"/>
              <a:t>Presentation title</a:t>
            </a:r>
          </a:p>
        </p:txBody>
      </p:sp>
      <p:sp>
        <p:nvSpPr>
          <p:cNvPr id="5" name="Date Placeholder 4">
            <a:extLst>
              <a:ext uri="{FF2B5EF4-FFF2-40B4-BE49-F238E27FC236}">
                <a16:creationId xmlns:a16="http://schemas.microsoft.com/office/drawing/2014/main" id="{FF15B0C4-18EF-DDB8-B418-4F9D6E3597E4}"/>
              </a:ext>
            </a:extLst>
          </p:cNvPr>
          <p:cNvSpPr>
            <a:spLocks noGrp="1"/>
          </p:cNvSpPr>
          <p:nvPr>
            <p:ph type="dt" sz="half" idx="10"/>
          </p:nvPr>
        </p:nvSpPr>
        <p:spPr/>
        <p:txBody>
          <a:bodyPr/>
          <a:lstStyle/>
          <a:p>
            <a:r>
              <a:rPr lang="en-US" noProof="0"/>
              <a:t>20XX</a:t>
            </a:r>
          </a:p>
        </p:txBody>
      </p:sp>
      <p:graphicFrame>
        <p:nvGraphicFramePr>
          <p:cNvPr id="6" name="Table 6">
            <a:extLst>
              <a:ext uri="{FF2B5EF4-FFF2-40B4-BE49-F238E27FC236}">
                <a16:creationId xmlns:a16="http://schemas.microsoft.com/office/drawing/2014/main" id="{0BA5124B-B235-BCB5-44C2-85E23E5D244C}"/>
              </a:ext>
            </a:extLst>
          </p:cNvPr>
          <p:cNvGraphicFramePr>
            <a:graphicFrameLocks noGrp="1"/>
          </p:cNvGraphicFramePr>
          <p:nvPr>
            <p:extLst>
              <p:ext uri="{D42A27DB-BD31-4B8C-83A1-F6EECF244321}">
                <p14:modId xmlns:p14="http://schemas.microsoft.com/office/powerpoint/2010/main" val="4098801277"/>
              </p:ext>
            </p:extLst>
          </p:nvPr>
        </p:nvGraphicFramePr>
        <p:xfrm>
          <a:off x="838201" y="798990"/>
          <a:ext cx="10431024" cy="5486399"/>
        </p:xfrm>
        <a:graphic>
          <a:graphicData uri="http://schemas.openxmlformats.org/drawingml/2006/table">
            <a:tbl>
              <a:tblPr firstRow="1" bandRow="1">
                <a:tableStyleId>{5C22544A-7EE6-4342-B048-85BDC9FD1C3A}</a:tableStyleId>
              </a:tblPr>
              <a:tblGrid>
                <a:gridCol w="2607756">
                  <a:extLst>
                    <a:ext uri="{9D8B030D-6E8A-4147-A177-3AD203B41FA5}">
                      <a16:colId xmlns:a16="http://schemas.microsoft.com/office/drawing/2014/main" val="1489215754"/>
                    </a:ext>
                  </a:extLst>
                </a:gridCol>
                <a:gridCol w="2607756">
                  <a:extLst>
                    <a:ext uri="{9D8B030D-6E8A-4147-A177-3AD203B41FA5}">
                      <a16:colId xmlns:a16="http://schemas.microsoft.com/office/drawing/2014/main" val="3152223892"/>
                    </a:ext>
                  </a:extLst>
                </a:gridCol>
                <a:gridCol w="2607756">
                  <a:extLst>
                    <a:ext uri="{9D8B030D-6E8A-4147-A177-3AD203B41FA5}">
                      <a16:colId xmlns:a16="http://schemas.microsoft.com/office/drawing/2014/main" val="2090115451"/>
                    </a:ext>
                  </a:extLst>
                </a:gridCol>
                <a:gridCol w="2607756">
                  <a:extLst>
                    <a:ext uri="{9D8B030D-6E8A-4147-A177-3AD203B41FA5}">
                      <a16:colId xmlns:a16="http://schemas.microsoft.com/office/drawing/2014/main" val="1779452974"/>
                    </a:ext>
                  </a:extLst>
                </a:gridCol>
              </a:tblGrid>
              <a:tr h="210374">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0712285"/>
                  </a:ext>
                </a:extLst>
              </a:tr>
              <a:tr h="211041">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48457826"/>
                  </a:ext>
                </a:extLst>
              </a:tr>
              <a:tr h="211041">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product_key</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(15)</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Zuiop14q2er4tyo9</a:t>
                      </a:r>
                    </a:p>
                  </a:txBody>
                  <a:tcPr marL="68580" marR="68580" marT="0" marB="0"/>
                </a:tc>
                <a:extLst>
                  <a:ext uri="{0D108BD9-81ED-4DB2-BD59-A6C34878D82A}">
                    <a16:rowId xmlns:a16="http://schemas.microsoft.com/office/drawing/2014/main" val="1783145408"/>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vendor_reference</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FOREIGNKEY</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Riot Games</a:t>
                      </a:r>
                    </a:p>
                  </a:txBody>
                  <a:tcPr marL="68580" marR="68580" marT="0" marB="0"/>
                </a:tc>
                <a:extLst>
                  <a:ext uri="{0D108BD9-81ED-4DB2-BD59-A6C34878D82A}">
                    <a16:rowId xmlns:a16="http://schemas.microsoft.com/office/drawing/2014/main" val="4204614377"/>
                  </a:ext>
                </a:extLst>
              </a:tr>
              <a:tr h="211041">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game_logo</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IMAGE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Media/logo/valorant.jpg</a:t>
                      </a:r>
                    </a:p>
                  </a:txBody>
                  <a:tcPr marL="68580" marR="68580" marT="0" marB="0"/>
                </a:tc>
                <a:extLst>
                  <a:ext uri="{0D108BD9-81ED-4DB2-BD59-A6C34878D82A}">
                    <a16:rowId xmlns:a16="http://schemas.microsoft.com/office/drawing/2014/main" val="1676336101"/>
                  </a:ext>
                </a:extLst>
              </a:tr>
              <a:tr h="211041">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(255)</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Valorant</a:t>
                      </a:r>
                    </a:p>
                  </a:txBody>
                  <a:tcPr marL="68580" marR="68580" marT="0" marB="0"/>
                </a:tc>
                <a:extLst>
                  <a:ext uri="{0D108BD9-81ED-4DB2-BD59-A6C34878D82A}">
                    <a16:rowId xmlns:a16="http://schemas.microsoft.com/office/drawing/2014/main" val="2461156870"/>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game_description</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(255)</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5v5 shooter game</a:t>
                      </a:r>
                    </a:p>
                  </a:txBody>
                  <a:tcPr marL="68580" marR="68580" marT="0" marB="0"/>
                </a:tc>
                <a:extLst>
                  <a:ext uri="{0D108BD9-81ED-4DB2-BD59-A6C34878D82A}">
                    <a16:rowId xmlns:a16="http://schemas.microsoft.com/office/drawing/2014/main" val="579347521"/>
                  </a:ext>
                </a:extLst>
              </a:tr>
              <a:tr h="211041">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game_developer</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(255)</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Riot Games</a:t>
                      </a:r>
                    </a:p>
                  </a:txBody>
                  <a:tcPr marL="68580" marR="68580" marT="0" marB="0"/>
                </a:tc>
                <a:extLst>
                  <a:ext uri="{0D108BD9-81ED-4DB2-BD59-A6C34878D82A}">
                    <a16:rowId xmlns:a16="http://schemas.microsoft.com/office/drawing/2014/main" val="2177729378"/>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game_publisher</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(255)</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Riot Games</a:t>
                      </a:r>
                    </a:p>
                  </a:txBody>
                  <a:tcPr marL="68580" marR="68580" marT="0" marB="0"/>
                </a:tc>
                <a:extLst>
                  <a:ext uri="{0D108BD9-81ED-4DB2-BD59-A6C34878D82A}">
                    <a16:rowId xmlns:a16="http://schemas.microsoft.com/office/drawing/2014/main" val="154582520"/>
                  </a:ext>
                </a:extLst>
              </a:tr>
              <a:tr h="211041">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game_storage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(255)</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24GB</a:t>
                      </a:r>
                    </a:p>
                  </a:txBody>
                  <a:tcPr marL="68580" marR="68580" marT="0" marB="0"/>
                </a:tc>
                <a:extLst>
                  <a:ext uri="{0D108BD9-81ED-4DB2-BD59-A6C34878D82A}">
                    <a16:rowId xmlns:a16="http://schemas.microsoft.com/office/drawing/2014/main" val="4102007935"/>
                  </a:ext>
                </a:extLst>
              </a:tr>
              <a:tr h="211041">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game_ram</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(255)</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8GB</a:t>
                      </a:r>
                    </a:p>
                  </a:txBody>
                  <a:tcPr marL="68580" marR="68580" marT="0" marB="0"/>
                </a:tc>
                <a:extLst>
                  <a:ext uri="{0D108BD9-81ED-4DB2-BD59-A6C34878D82A}">
                    <a16:rowId xmlns:a16="http://schemas.microsoft.com/office/drawing/2014/main" val="4092936118"/>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game_languages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JSON</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English, Hindi</a:t>
                      </a:r>
                    </a:p>
                  </a:txBody>
                  <a:tcPr marL="68580" marR="68580" marT="0" marB="0"/>
                </a:tc>
                <a:extLst>
                  <a:ext uri="{0D108BD9-81ED-4DB2-BD59-A6C34878D82A}">
                    <a16:rowId xmlns:a16="http://schemas.microsoft.com/office/drawing/2014/main" val="2689391455"/>
                  </a:ext>
                </a:extLst>
              </a:tr>
              <a:tr h="211041">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game_release_date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23/4/2020</a:t>
                      </a:r>
                    </a:p>
                  </a:txBody>
                  <a:tcPr marL="68580" marR="68580" marT="0" marB="0"/>
                </a:tc>
                <a:extLst>
                  <a:ext uri="{0D108BD9-81ED-4DB2-BD59-A6C34878D82A}">
                    <a16:rowId xmlns:a16="http://schemas.microsoft.com/office/drawing/2014/main" val="1165346889"/>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game_price</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545</a:t>
                      </a:r>
                    </a:p>
                  </a:txBody>
                  <a:tcPr marL="68580" marR="68580" marT="0" marB="0"/>
                </a:tc>
                <a:extLst>
                  <a:ext uri="{0D108BD9-81ED-4DB2-BD59-A6C34878D82A}">
                    <a16:rowId xmlns:a16="http://schemas.microsoft.com/office/drawing/2014/main" val="3943919716"/>
                  </a:ext>
                </a:extLst>
              </a:tr>
              <a:tr h="211041">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avail_stock</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50</a:t>
                      </a:r>
                    </a:p>
                  </a:txBody>
                  <a:tcPr marL="68580" marR="68580" marT="0" marB="0"/>
                </a:tc>
                <a:extLst>
                  <a:ext uri="{0D108BD9-81ED-4DB2-BD59-A6C34878D82A}">
                    <a16:rowId xmlns:a16="http://schemas.microsoft.com/office/drawing/2014/main" val="702078871"/>
                  </a:ext>
                </a:extLst>
              </a:tr>
              <a:tr h="211041">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discount</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5%</a:t>
                      </a:r>
                    </a:p>
                  </a:txBody>
                  <a:tcPr marL="68580" marR="68580" marT="0" marB="0"/>
                </a:tc>
                <a:extLst>
                  <a:ext uri="{0D108BD9-81ED-4DB2-BD59-A6C34878D82A}">
                    <a16:rowId xmlns:a16="http://schemas.microsoft.com/office/drawing/2014/main" val="1876918466"/>
                  </a:ext>
                </a:extLst>
              </a:tr>
              <a:tr h="211041">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game_points</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450</a:t>
                      </a:r>
                    </a:p>
                  </a:txBody>
                  <a:tcPr marL="68580" marR="68580" marT="0" marB="0"/>
                </a:tc>
                <a:extLst>
                  <a:ext uri="{0D108BD9-81ED-4DB2-BD59-A6C34878D82A}">
                    <a16:rowId xmlns:a16="http://schemas.microsoft.com/office/drawing/2014/main" val="2955170288"/>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game_features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JSON</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Action</a:t>
                      </a:r>
                    </a:p>
                  </a:txBody>
                  <a:tcPr marL="68580" marR="68580" marT="0" marB="0"/>
                </a:tc>
                <a:extLst>
                  <a:ext uri="{0D108BD9-81ED-4DB2-BD59-A6C34878D82A}">
                    <a16:rowId xmlns:a16="http://schemas.microsoft.com/office/drawing/2014/main" val="2187292634"/>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game_modes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JSON</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Bomb Plant</a:t>
                      </a:r>
                    </a:p>
                  </a:txBody>
                  <a:tcPr marL="68580" marR="68580" marT="0" marB="0"/>
                </a:tc>
                <a:extLst>
                  <a:ext uri="{0D108BD9-81ED-4DB2-BD59-A6C34878D82A}">
                    <a16:rowId xmlns:a16="http://schemas.microsoft.com/office/drawing/2014/main" val="2717759939"/>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game_categories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JSON</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Multiplayer</a:t>
                      </a:r>
                    </a:p>
                  </a:txBody>
                  <a:tcPr marL="68580" marR="68580" marT="0" marB="0"/>
                </a:tc>
                <a:extLst>
                  <a:ext uri="{0D108BD9-81ED-4DB2-BD59-A6C34878D82A}">
                    <a16:rowId xmlns:a16="http://schemas.microsoft.com/office/drawing/2014/main" val="591017000"/>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platform_names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JSON</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Windows, MacOS</a:t>
                      </a:r>
                    </a:p>
                  </a:txBody>
                  <a:tcPr marL="68580" marR="68580" marT="0" marB="0"/>
                </a:tc>
                <a:extLst>
                  <a:ext uri="{0D108BD9-81ED-4DB2-BD59-A6C34878D82A}">
                    <a16:rowId xmlns:a16="http://schemas.microsoft.com/office/drawing/2014/main" val="3418612457"/>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os_names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Window</a:t>
                      </a:r>
                    </a:p>
                  </a:txBody>
                  <a:tcPr marL="68580" marR="68580" marT="0" marB="0"/>
                </a:tc>
                <a:extLst>
                  <a:ext uri="{0D108BD9-81ED-4DB2-BD59-A6C34878D82A}">
                    <a16:rowId xmlns:a16="http://schemas.microsoft.com/office/drawing/2014/main" val="2393092755"/>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os_versions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Window 11</a:t>
                      </a:r>
                    </a:p>
                  </a:txBody>
                  <a:tcPr marL="68580" marR="68580" marT="0" marB="0"/>
                </a:tc>
                <a:extLst>
                  <a:ext uri="{0D108BD9-81ED-4DB2-BD59-A6C34878D82A}">
                    <a16:rowId xmlns:a16="http://schemas.microsoft.com/office/drawing/2014/main" val="378914874"/>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processors_names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Ryzen 5</a:t>
                      </a:r>
                    </a:p>
                  </a:txBody>
                  <a:tcPr marL="68580" marR="68580" marT="0" marB="0"/>
                </a:tc>
                <a:extLst>
                  <a:ext uri="{0D108BD9-81ED-4DB2-BD59-A6C34878D82A}">
                    <a16:rowId xmlns:a16="http://schemas.microsoft.com/office/drawing/2014/main" val="3337958615"/>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vc_names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AMD</a:t>
                      </a:r>
                    </a:p>
                  </a:txBody>
                  <a:tcPr marL="68580" marR="68580" marT="0" marB="0"/>
                </a:tc>
                <a:extLst>
                  <a:ext uri="{0D108BD9-81ED-4DB2-BD59-A6C34878D82A}">
                    <a16:rowId xmlns:a16="http://schemas.microsoft.com/office/drawing/2014/main" val="3671401425"/>
                  </a:ext>
                </a:extLst>
              </a:tr>
              <a:tr h="211041">
                <a:tc>
                  <a:txBody>
                    <a:bodyPr/>
                    <a:lstStyle/>
                    <a:p>
                      <a:pPr algn="ctr">
                        <a:lnSpc>
                          <a:spcPct val="107000"/>
                        </a:lnSpc>
                        <a:spcAft>
                          <a:spcPts val="800"/>
                        </a:spcAft>
                        <a:tabLst>
                          <a:tab pos="721995" algn="l"/>
                        </a:tabLst>
                      </a:pPr>
                      <a:r>
                        <a:rPr lang="en-IN" sz="1200" b="1"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vc_versions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GeForce GTX</a:t>
                      </a:r>
                    </a:p>
                  </a:txBody>
                  <a:tcPr marL="68580" marR="68580" marT="0" marB="0"/>
                </a:tc>
                <a:extLst>
                  <a:ext uri="{0D108BD9-81ED-4DB2-BD59-A6C34878D82A}">
                    <a16:rowId xmlns:a16="http://schemas.microsoft.com/office/drawing/2014/main" val="2773073286"/>
                  </a:ext>
                </a:extLst>
              </a:tr>
            </a:tbl>
          </a:graphicData>
        </a:graphic>
      </p:graphicFrame>
      <p:sp>
        <p:nvSpPr>
          <p:cNvPr id="9" name="Rectangle 8">
            <a:extLst>
              <a:ext uri="{FF2B5EF4-FFF2-40B4-BE49-F238E27FC236}">
                <a16:creationId xmlns:a16="http://schemas.microsoft.com/office/drawing/2014/main" id="{00F197FD-86AD-A048-06CD-A344C4E6FBAC}"/>
              </a:ext>
            </a:extLst>
          </p:cNvPr>
          <p:cNvSpPr/>
          <p:nvPr/>
        </p:nvSpPr>
        <p:spPr>
          <a:xfrm>
            <a:off x="4464850" y="210208"/>
            <a:ext cx="3262300"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GAMES COLLECTION</a:t>
            </a:r>
            <a:endParaRPr lang="en-IN" sz="2400" dirty="0">
              <a:solidFill>
                <a:schemeClr val="tx1">
                  <a:lumMod val="95000"/>
                  <a:lumOff val="5000"/>
                </a:schemeClr>
              </a:solidFill>
              <a:latin typeface="+mj-lt"/>
            </a:endParaRPr>
          </a:p>
        </p:txBody>
      </p:sp>
    </p:spTree>
    <p:extLst>
      <p:ext uri="{BB962C8B-B14F-4D97-AF65-F5344CB8AC3E}">
        <p14:creationId xmlns:p14="http://schemas.microsoft.com/office/powerpoint/2010/main" val="3763176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986C698-DC8F-7BE3-A60A-8BBEC5555540}"/>
              </a:ext>
            </a:extLst>
          </p:cNvPr>
          <p:cNvSpPr>
            <a:spLocks noGrp="1"/>
          </p:cNvSpPr>
          <p:nvPr>
            <p:ph type="sldNum" sz="quarter" idx="12"/>
          </p:nvPr>
        </p:nvSpPr>
        <p:spPr/>
        <p:txBody>
          <a:bodyPr/>
          <a:lstStyle/>
          <a:p>
            <a:fld id="{8D0AFDD5-844D-364D-8AEC-50CF4D36D55D}" type="slidenum">
              <a:rPr lang="en-US" noProof="0" smtClean="0"/>
              <a:t>25</a:t>
            </a:fld>
            <a:endParaRPr lang="en-US" noProof="0"/>
          </a:p>
        </p:txBody>
      </p:sp>
      <p:sp>
        <p:nvSpPr>
          <p:cNvPr id="3" name="Footer Placeholder 2">
            <a:extLst>
              <a:ext uri="{FF2B5EF4-FFF2-40B4-BE49-F238E27FC236}">
                <a16:creationId xmlns:a16="http://schemas.microsoft.com/office/drawing/2014/main" id="{30AEFEB0-A454-715F-28A6-38E2CFA288F8}"/>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FE42E53F-AA0E-C50C-2D8B-99475C17B926}"/>
              </a:ext>
            </a:extLst>
          </p:cNvPr>
          <p:cNvSpPr>
            <a:spLocks noGrp="1"/>
          </p:cNvSpPr>
          <p:nvPr>
            <p:ph type="dt" sz="half" idx="10"/>
          </p:nvPr>
        </p:nvSpPr>
        <p:spPr/>
        <p:txBody>
          <a:bodyPr/>
          <a:lstStyle/>
          <a:p>
            <a:r>
              <a:rPr lang="en-US" noProof="0"/>
              <a:t>20XX</a:t>
            </a:r>
          </a:p>
        </p:txBody>
      </p:sp>
      <p:graphicFrame>
        <p:nvGraphicFramePr>
          <p:cNvPr id="5" name="Table 4">
            <a:extLst>
              <a:ext uri="{FF2B5EF4-FFF2-40B4-BE49-F238E27FC236}">
                <a16:creationId xmlns:a16="http://schemas.microsoft.com/office/drawing/2014/main" id="{7514093A-AF7A-CA59-EA18-0D139B20028B}"/>
              </a:ext>
            </a:extLst>
          </p:cNvPr>
          <p:cNvGraphicFramePr>
            <a:graphicFrameLocks noGrp="1"/>
          </p:cNvGraphicFramePr>
          <p:nvPr>
            <p:extLst>
              <p:ext uri="{D42A27DB-BD31-4B8C-83A1-F6EECF244321}">
                <p14:modId xmlns:p14="http://schemas.microsoft.com/office/powerpoint/2010/main" val="367255847"/>
              </p:ext>
            </p:extLst>
          </p:nvPr>
        </p:nvGraphicFramePr>
        <p:xfrm>
          <a:off x="838200" y="821636"/>
          <a:ext cx="10431026" cy="798057"/>
        </p:xfrm>
        <a:graphic>
          <a:graphicData uri="http://schemas.openxmlformats.org/drawingml/2006/table">
            <a:tbl>
              <a:tblPr firstRow="1" firstCol="1" bandRow="1">
                <a:tableStyleId>{5C22544A-7EE6-4342-B048-85BDC9FD1C3A}</a:tableStyleId>
              </a:tblPr>
              <a:tblGrid>
                <a:gridCol w="2822262">
                  <a:extLst>
                    <a:ext uri="{9D8B030D-6E8A-4147-A177-3AD203B41FA5}">
                      <a16:colId xmlns:a16="http://schemas.microsoft.com/office/drawing/2014/main" val="356833390"/>
                    </a:ext>
                  </a:extLst>
                </a:gridCol>
                <a:gridCol w="2393250">
                  <a:extLst>
                    <a:ext uri="{9D8B030D-6E8A-4147-A177-3AD203B41FA5}">
                      <a16:colId xmlns:a16="http://schemas.microsoft.com/office/drawing/2014/main" val="855581831"/>
                    </a:ext>
                  </a:extLst>
                </a:gridCol>
                <a:gridCol w="2607757">
                  <a:extLst>
                    <a:ext uri="{9D8B030D-6E8A-4147-A177-3AD203B41FA5}">
                      <a16:colId xmlns:a16="http://schemas.microsoft.com/office/drawing/2014/main" val="272589220"/>
                    </a:ext>
                  </a:extLst>
                </a:gridCol>
                <a:gridCol w="2607757">
                  <a:extLst>
                    <a:ext uri="{9D8B030D-6E8A-4147-A177-3AD203B41FA5}">
                      <a16:colId xmlns:a16="http://schemas.microsoft.com/office/drawing/2014/main" val="555696693"/>
                    </a:ext>
                  </a:extLst>
                </a:gridCol>
              </a:tblGrid>
              <a:tr h="266405">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0560204"/>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a:t>
                      </a:r>
                    </a:p>
                  </a:txBody>
                  <a:tcPr marL="68580" marR="68580" marT="0" marB="0"/>
                </a:tc>
                <a:tc>
                  <a:txBody>
                    <a:bodyPr/>
                    <a:lstStyle/>
                    <a:p>
                      <a:pPr algn="ctr">
                        <a:lnSpc>
                          <a:spcPct val="107000"/>
                        </a:lnSpc>
                        <a:spcAft>
                          <a:spcPts val="800"/>
                        </a:spcAft>
                        <a:tabLst>
                          <a:tab pos="721995" algn="l"/>
                        </a:tabLst>
                      </a:pPr>
                      <a:r>
                        <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FOREIGNKEY</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valorant</a:t>
                      </a:r>
                    </a:p>
                  </a:txBody>
                  <a:tcPr marL="68580" marR="68580" marT="0" marB="0"/>
                </a:tc>
                <a:extLst>
                  <a:ext uri="{0D108BD9-81ED-4DB2-BD59-A6C34878D82A}">
                    <a16:rowId xmlns:a16="http://schemas.microsoft.com/office/drawing/2014/main" val="1430390373"/>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images</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IMAGE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Media/games/image.png</a:t>
                      </a:r>
                    </a:p>
                  </a:txBody>
                  <a:tcPr marL="68580" marR="68580" marT="0" marB="0"/>
                </a:tc>
                <a:extLst>
                  <a:ext uri="{0D108BD9-81ED-4DB2-BD59-A6C34878D82A}">
                    <a16:rowId xmlns:a16="http://schemas.microsoft.com/office/drawing/2014/main" val="1051025021"/>
                  </a:ext>
                </a:extLst>
              </a:tr>
            </a:tbl>
          </a:graphicData>
        </a:graphic>
      </p:graphicFrame>
      <p:sp>
        <p:nvSpPr>
          <p:cNvPr id="6" name="Rectangle 5">
            <a:extLst>
              <a:ext uri="{FF2B5EF4-FFF2-40B4-BE49-F238E27FC236}">
                <a16:creationId xmlns:a16="http://schemas.microsoft.com/office/drawing/2014/main" id="{A0BE1706-FC8B-131B-0F24-EC79E1E3AD97}"/>
              </a:ext>
            </a:extLst>
          </p:cNvPr>
          <p:cNvSpPr/>
          <p:nvPr/>
        </p:nvSpPr>
        <p:spPr>
          <a:xfrm>
            <a:off x="3923312" y="242863"/>
            <a:ext cx="4345376"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GAME IMAGES COLLECTION</a:t>
            </a:r>
            <a:endParaRPr lang="en-IN" sz="2400" dirty="0">
              <a:solidFill>
                <a:schemeClr val="tx1">
                  <a:lumMod val="95000"/>
                  <a:lumOff val="5000"/>
                </a:schemeClr>
              </a:solidFill>
              <a:latin typeface="+mj-lt"/>
            </a:endParaRPr>
          </a:p>
        </p:txBody>
      </p:sp>
      <p:graphicFrame>
        <p:nvGraphicFramePr>
          <p:cNvPr id="7" name="Table 6">
            <a:extLst>
              <a:ext uri="{FF2B5EF4-FFF2-40B4-BE49-F238E27FC236}">
                <a16:creationId xmlns:a16="http://schemas.microsoft.com/office/drawing/2014/main" id="{FAC96C6B-393E-0A1C-D0EA-5149F6685BF2}"/>
              </a:ext>
            </a:extLst>
          </p:cNvPr>
          <p:cNvGraphicFramePr>
            <a:graphicFrameLocks noGrp="1"/>
          </p:cNvGraphicFramePr>
          <p:nvPr>
            <p:extLst>
              <p:ext uri="{D42A27DB-BD31-4B8C-83A1-F6EECF244321}">
                <p14:modId xmlns:p14="http://schemas.microsoft.com/office/powerpoint/2010/main" val="1552902194"/>
              </p:ext>
            </p:extLst>
          </p:nvPr>
        </p:nvGraphicFramePr>
        <p:xfrm>
          <a:off x="838200" y="2740692"/>
          <a:ext cx="10431026" cy="1329709"/>
        </p:xfrm>
        <a:graphic>
          <a:graphicData uri="http://schemas.openxmlformats.org/drawingml/2006/table">
            <a:tbl>
              <a:tblPr firstRow="1" firstCol="1" bandRow="1">
                <a:tableStyleId>{5C22544A-7EE6-4342-B048-85BDC9FD1C3A}</a:tableStyleId>
              </a:tblPr>
              <a:tblGrid>
                <a:gridCol w="2822262">
                  <a:extLst>
                    <a:ext uri="{9D8B030D-6E8A-4147-A177-3AD203B41FA5}">
                      <a16:colId xmlns:a16="http://schemas.microsoft.com/office/drawing/2014/main" val="356833390"/>
                    </a:ext>
                  </a:extLst>
                </a:gridCol>
                <a:gridCol w="2393250">
                  <a:extLst>
                    <a:ext uri="{9D8B030D-6E8A-4147-A177-3AD203B41FA5}">
                      <a16:colId xmlns:a16="http://schemas.microsoft.com/office/drawing/2014/main" val="855581831"/>
                    </a:ext>
                  </a:extLst>
                </a:gridCol>
                <a:gridCol w="2607757">
                  <a:extLst>
                    <a:ext uri="{9D8B030D-6E8A-4147-A177-3AD203B41FA5}">
                      <a16:colId xmlns:a16="http://schemas.microsoft.com/office/drawing/2014/main" val="272589220"/>
                    </a:ext>
                  </a:extLst>
                </a:gridCol>
                <a:gridCol w="2607757">
                  <a:extLst>
                    <a:ext uri="{9D8B030D-6E8A-4147-A177-3AD203B41FA5}">
                      <a16:colId xmlns:a16="http://schemas.microsoft.com/office/drawing/2014/main" val="555696693"/>
                    </a:ext>
                  </a:extLst>
                </a:gridCol>
              </a:tblGrid>
              <a:tr h="266405">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0560204"/>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contact_id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1430390373"/>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contact_name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user</a:t>
                      </a:r>
                    </a:p>
                  </a:txBody>
                  <a:tcPr marL="68580" marR="68580" marT="0" marB="0"/>
                </a:tc>
                <a:extLst>
                  <a:ext uri="{0D108BD9-81ED-4DB2-BD59-A6C34878D82A}">
                    <a16:rowId xmlns:a16="http://schemas.microsoft.com/office/drawing/2014/main" val="1051025021"/>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contact_email</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EMAIL</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user@gmail.com</a:t>
                      </a:r>
                    </a:p>
                  </a:txBody>
                  <a:tcPr marL="68580" marR="68580" marT="0" marB="0"/>
                </a:tc>
                <a:extLst>
                  <a:ext uri="{0D108BD9-81ED-4DB2-BD59-A6C34878D82A}">
                    <a16:rowId xmlns:a16="http://schemas.microsoft.com/office/drawing/2014/main" val="414308808"/>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contact_message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Very Good UI</a:t>
                      </a:r>
                    </a:p>
                  </a:txBody>
                  <a:tcPr marL="68580" marR="68580" marT="0" marB="0"/>
                </a:tc>
                <a:extLst>
                  <a:ext uri="{0D108BD9-81ED-4DB2-BD59-A6C34878D82A}">
                    <a16:rowId xmlns:a16="http://schemas.microsoft.com/office/drawing/2014/main" val="2997149386"/>
                  </a:ext>
                </a:extLst>
              </a:tr>
            </a:tbl>
          </a:graphicData>
        </a:graphic>
      </p:graphicFrame>
      <p:sp>
        <p:nvSpPr>
          <p:cNvPr id="8" name="Rectangle 7">
            <a:extLst>
              <a:ext uri="{FF2B5EF4-FFF2-40B4-BE49-F238E27FC236}">
                <a16:creationId xmlns:a16="http://schemas.microsoft.com/office/drawing/2014/main" id="{F96232AE-915A-A54D-39B6-A1855C88572E}"/>
              </a:ext>
            </a:extLst>
          </p:cNvPr>
          <p:cNvSpPr/>
          <p:nvPr/>
        </p:nvSpPr>
        <p:spPr>
          <a:xfrm>
            <a:off x="4464850" y="2061940"/>
            <a:ext cx="3262300"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OFFERS COLLECTION</a:t>
            </a:r>
            <a:endParaRPr lang="en-IN" sz="2400" dirty="0">
              <a:solidFill>
                <a:schemeClr val="tx1">
                  <a:lumMod val="95000"/>
                  <a:lumOff val="5000"/>
                </a:schemeClr>
              </a:solidFill>
              <a:latin typeface="+mj-lt"/>
            </a:endParaRPr>
          </a:p>
        </p:txBody>
      </p:sp>
      <p:graphicFrame>
        <p:nvGraphicFramePr>
          <p:cNvPr id="9" name="Table 8">
            <a:extLst>
              <a:ext uri="{FF2B5EF4-FFF2-40B4-BE49-F238E27FC236}">
                <a16:creationId xmlns:a16="http://schemas.microsoft.com/office/drawing/2014/main" id="{8793FA82-C4FB-D40D-AEB0-C69768B527F1}"/>
              </a:ext>
            </a:extLst>
          </p:cNvPr>
          <p:cNvGraphicFramePr>
            <a:graphicFrameLocks noGrp="1"/>
          </p:cNvGraphicFramePr>
          <p:nvPr>
            <p:extLst>
              <p:ext uri="{D42A27DB-BD31-4B8C-83A1-F6EECF244321}">
                <p14:modId xmlns:p14="http://schemas.microsoft.com/office/powerpoint/2010/main" val="1192356874"/>
              </p:ext>
            </p:extLst>
          </p:nvPr>
        </p:nvGraphicFramePr>
        <p:xfrm>
          <a:off x="838200" y="4950831"/>
          <a:ext cx="10431026" cy="1063883"/>
        </p:xfrm>
        <a:graphic>
          <a:graphicData uri="http://schemas.openxmlformats.org/drawingml/2006/table">
            <a:tbl>
              <a:tblPr firstRow="1" firstCol="1" bandRow="1">
                <a:tableStyleId>{5C22544A-7EE6-4342-B048-85BDC9FD1C3A}</a:tableStyleId>
              </a:tblPr>
              <a:tblGrid>
                <a:gridCol w="2822262">
                  <a:extLst>
                    <a:ext uri="{9D8B030D-6E8A-4147-A177-3AD203B41FA5}">
                      <a16:colId xmlns:a16="http://schemas.microsoft.com/office/drawing/2014/main" val="356833390"/>
                    </a:ext>
                  </a:extLst>
                </a:gridCol>
                <a:gridCol w="2393250">
                  <a:extLst>
                    <a:ext uri="{9D8B030D-6E8A-4147-A177-3AD203B41FA5}">
                      <a16:colId xmlns:a16="http://schemas.microsoft.com/office/drawing/2014/main" val="855581831"/>
                    </a:ext>
                  </a:extLst>
                </a:gridCol>
                <a:gridCol w="2607757">
                  <a:extLst>
                    <a:ext uri="{9D8B030D-6E8A-4147-A177-3AD203B41FA5}">
                      <a16:colId xmlns:a16="http://schemas.microsoft.com/office/drawing/2014/main" val="272589220"/>
                    </a:ext>
                  </a:extLst>
                </a:gridCol>
                <a:gridCol w="2607757">
                  <a:extLst>
                    <a:ext uri="{9D8B030D-6E8A-4147-A177-3AD203B41FA5}">
                      <a16:colId xmlns:a16="http://schemas.microsoft.com/office/drawing/2014/main" val="555696693"/>
                    </a:ext>
                  </a:extLst>
                </a:gridCol>
              </a:tblGrid>
              <a:tr h="266405">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0560204"/>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cart_id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45</a:t>
                      </a:r>
                    </a:p>
                  </a:txBody>
                  <a:tcPr marL="68580" marR="68580" marT="0" marB="0"/>
                </a:tc>
                <a:extLst>
                  <a:ext uri="{0D108BD9-81ED-4DB2-BD59-A6C34878D82A}">
                    <a16:rowId xmlns:a16="http://schemas.microsoft.com/office/drawing/2014/main" val="1430390373"/>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cust_id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FOREIGNKEY</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a:t>
                      </a:r>
                    </a:p>
                  </a:txBody>
                  <a:tcPr marL="68580" marR="68580" marT="0" marB="0"/>
                </a:tc>
                <a:extLst>
                  <a:ext uri="{0D108BD9-81ED-4DB2-BD59-A6C34878D82A}">
                    <a16:rowId xmlns:a16="http://schemas.microsoft.com/office/drawing/2014/main" val="1051025021"/>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is_paid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True</a:t>
                      </a:r>
                    </a:p>
                  </a:txBody>
                  <a:tcPr marL="68580" marR="68580" marT="0" marB="0"/>
                </a:tc>
                <a:extLst>
                  <a:ext uri="{0D108BD9-81ED-4DB2-BD59-A6C34878D82A}">
                    <a16:rowId xmlns:a16="http://schemas.microsoft.com/office/drawing/2014/main" val="414308808"/>
                  </a:ext>
                </a:extLst>
              </a:tr>
            </a:tbl>
          </a:graphicData>
        </a:graphic>
      </p:graphicFrame>
      <p:sp>
        <p:nvSpPr>
          <p:cNvPr id="10" name="Rectangle 9">
            <a:extLst>
              <a:ext uri="{FF2B5EF4-FFF2-40B4-BE49-F238E27FC236}">
                <a16:creationId xmlns:a16="http://schemas.microsoft.com/office/drawing/2014/main" id="{C4E7545C-5DB8-CC8D-98A9-C0C695C5010F}"/>
              </a:ext>
            </a:extLst>
          </p:cNvPr>
          <p:cNvSpPr/>
          <p:nvPr/>
        </p:nvSpPr>
        <p:spPr>
          <a:xfrm>
            <a:off x="4544749" y="4322729"/>
            <a:ext cx="3102502"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CART COLLECTION</a:t>
            </a:r>
            <a:endParaRPr lang="en-IN" sz="2400" dirty="0">
              <a:solidFill>
                <a:schemeClr val="tx1">
                  <a:lumMod val="95000"/>
                  <a:lumOff val="5000"/>
                </a:schemeClr>
              </a:solidFill>
              <a:latin typeface="+mj-lt"/>
            </a:endParaRPr>
          </a:p>
        </p:txBody>
      </p:sp>
    </p:spTree>
    <p:extLst>
      <p:ext uri="{BB962C8B-B14F-4D97-AF65-F5344CB8AC3E}">
        <p14:creationId xmlns:p14="http://schemas.microsoft.com/office/powerpoint/2010/main" val="39548320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4343DCD-BF31-A6BA-B187-BFAFB347BB25}"/>
              </a:ext>
            </a:extLst>
          </p:cNvPr>
          <p:cNvSpPr>
            <a:spLocks noGrp="1"/>
          </p:cNvSpPr>
          <p:nvPr>
            <p:ph type="sldNum" sz="quarter" idx="12"/>
          </p:nvPr>
        </p:nvSpPr>
        <p:spPr/>
        <p:txBody>
          <a:bodyPr/>
          <a:lstStyle/>
          <a:p>
            <a:fld id="{8D0AFDD5-844D-364D-8AEC-50CF4D36D55D}" type="slidenum">
              <a:rPr lang="en-US" noProof="0" smtClean="0"/>
              <a:t>26</a:t>
            </a:fld>
            <a:endParaRPr lang="en-US" noProof="0"/>
          </a:p>
        </p:txBody>
      </p:sp>
      <p:sp>
        <p:nvSpPr>
          <p:cNvPr id="4" name="Footer Placeholder 3">
            <a:extLst>
              <a:ext uri="{FF2B5EF4-FFF2-40B4-BE49-F238E27FC236}">
                <a16:creationId xmlns:a16="http://schemas.microsoft.com/office/drawing/2014/main" id="{37EF98A1-731D-1243-B8F9-974E34AF68C7}"/>
              </a:ext>
            </a:extLst>
          </p:cNvPr>
          <p:cNvSpPr>
            <a:spLocks noGrp="1"/>
          </p:cNvSpPr>
          <p:nvPr>
            <p:ph type="ftr" sz="quarter" idx="11"/>
          </p:nvPr>
        </p:nvSpPr>
        <p:spPr/>
        <p:txBody>
          <a:bodyPr/>
          <a:lstStyle/>
          <a:p>
            <a:r>
              <a:rPr lang="en-US" noProof="0"/>
              <a:t>Presentation title</a:t>
            </a:r>
          </a:p>
        </p:txBody>
      </p:sp>
      <p:sp>
        <p:nvSpPr>
          <p:cNvPr id="5" name="Date Placeholder 4">
            <a:extLst>
              <a:ext uri="{FF2B5EF4-FFF2-40B4-BE49-F238E27FC236}">
                <a16:creationId xmlns:a16="http://schemas.microsoft.com/office/drawing/2014/main" id="{E8ED4B06-D429-A2A3-98BE-709AFF85B6E8}"/>
              </a:ext>
            </a:extLst>
          </p:cNvPr>
          <p:cNvSpPr>
            <a:spLocks noGrp="1"/>
          </p:cNvSpPr>
          <p:nvPr>
            <p:ph type="dt" sz="half" idx="10"/>
          </p:nvPr>
        </p:nvSpPr>
        <p:spPr/>
        <p:txBody>
          <a:bodyPr/>
          <a:lstStyle/>
          <a:p>
            <a:r>
              <a:rPr lang="en-US" noProof="0"/>
              <a:t>20XX</a:t>
            </a:r>
          </a:p>
        </p:txBody>
      </p:sp>
      <p:graphicFrame>
        <p:nvGraphicFramePr>
          <p:cNvPr id="6" name="Table 5">
            <a:extLst>
              <a:ext uri="{FF2B5EF4-FFF2-40B4-BE49-F238E27FC236}">
                <a16:creationId xmlns:a16="http://schemas.microsoft.com/office/drawing/2014/main" id="{14A6E63A-B67E-2638-6BED-13E30779BC6E}"/>
              </a:ext>
            </a:extLst>
          </p:cNvPr>
          <p:cNvGraphicFramePr>
            <a:graphicFrameLocks noGrp="1"/>
          </p:cNvGraphicFramePr>
          <p:nvPr>
            <p:extLst>
              <p:ext uri="{D42A27DB-BD31-4B8C-83A1-F6EECF244321}">
                <p14:modId xmlns:p14="http://schemas.microsoft.com/office/powerpoint/2010/main" val="1663670683"/>
              </p:ext>
            </p:extLst>
          </p:nvPr>
        </p:nvGraphicFramePr>
        <p:xfrm>
          <a:off x="838200" y="821636"/>
          <a:ext cx="10431026" cy="798057"/>
        </p:xfrm>
        <a:graphic>
          <a:graphicData uri="http://schemas.openxmlformats.org/drawingml/2006/table">
            <a:tbl>
              <a:tblPr firstRow="1" firstCol="1" bandRow="1">
                <a:tableStyleId>{5C22544A-7EE6-4342-B048-85BDC9FD1C3A}</a:tableStyleId>
              </a:tblPr>
              <a:tblGrid>
                <a:gridCol w="2822262">
                  <a:extLst>
                    <a:ext uri="{9D8B030D-6E8A-4147-A177-3AD203B41FA5}">
                      <a16:colId xmlns:a16="http://schemas.microsoft.com/office/drawing/2014/main" val="356833390"/>
                    </a:ext>
                  </a:extLst>
                </a:gridCol>
                <a:gridCol w="2393250">
                  <a:extLst>
                    <a:ext uri="{9D8B030D-6E8A-4147-A177-3AD203B41FA5}">
                      <a16:colId xmlns:a16="http://schemas.microsoft.com/office/drawing/2014/main" val="855581831"/>
                    </a:ext>
                  </a:extLst>
                </a:gridCol>
                <a:gridCol w="2607757">
                  <a:extLst>
                    <a:ext uri="{9D8B030D-6E8A-4147-A177-3AD203B41FA5}">
                      <a16:colId xmlns:a16="http://schemas.microsoft.com/office/drawing/2014/main" val="272589220"/>
                    </a:ext>
                  </a:extLst>
                </a:gridCol>
                <a:gridCol w="2607757">
                  <a:extLst>
                    <a:ext uri="{9D8B030D-6E8A-4147-A177-3AD203B41FA5}">
                      <a16:colId xmlns:a16="http://schemas.microsoft.com/office/drawing/2014/main" val="555696693"/>
                    </a:ext>
                  </a:extLst>
                </a:gridCol>
              </a:tblGrid>
              <a:tr h="266405">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0560204"/>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cart</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FOREIGNKEY</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45</a:t>
                      </a:r>
                    </a:p>
                  </a:txBody>
                  <a:tcPr marL="68580" marR="68580" marT="0" marB="0"/>
                </a:tc>
                <a:extLst>
                  <a:ext uri="{0D108BD9-81ED-4DB2-BD59-A6C34878D82A}">
                    <a16:rowId xmlns:a16="http://schemas.microsoft.com/office/drawing/2014/main" val="1430390373"/>
                  </a:ext>
                </a:extLst>
              </a:tr>
              <a:tr h="265826">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game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FOREIGNKEY</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15</a:t>
                      </a:r>
                    </a:p>
                  </a:txBody>
                  <a:tcPr marL="68580" marR="68580" marT="0" marB="0"/>
                </a:tc>
                <a:extLst>
                  <a:ext uri="{0D108BD9-81ED-4DB2-BD59-A6C34878D82A}">
                    <a16:rowId xmlns:a16="http://schemas.microsoft.com/office/drawing/2014/main" val="1051025021"/>
                  </a:ext>
                </a:extLst>
              </a:tr>
            </a:tbl>
          </a:graphicData>
        </a:graphic>
      </p:graphicFrame>
      <p:sp>
        <p:nvSpPr>
          <p:cNvPr id="7" name="Rectangle 6">
            <a:extLst>
              <a:ext uri="{FF2B5EF4-FFF2-40B4-BE49-F238E27FC236}">
                <a16:creationId xmlns:a16="http://schemas.microsoft.com/office/drawing/2014/main" id="{DC19B1E9-63E1-60E4-43B1-1E3CCB75D52A}"/>
              </a:ext>
            </a:extLst>
          </p:cNvPr>
          <p:cNvSpPr/>
          <p:nvPr/>
        </p:nvSpPr>
        <p:spPr>
          <a:xfrm>
            <a:off x="4150001" y="257762"/>
            <a:ext cx="3891997"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CART ITEMS COLLECTION</a:t>
            </a:r>
            <a:endParaRPr lang="en-IN" sz="2400" dirty="0">
              <a:solidFill>
                <a:schemeClr val="tx1">
                  <a:lumMod val="95000"/>
                  <a:lumOff val="5000"/>
                </a:schemeClr>
              </a:solidFill>
              <a:latin typeface="+mj-lt"/>
            </a:endParaRPr>
          </a:p>
        </p:txBody>
      </p:sp>
      <p:graphicFrame>
        <p:nvGraphicFramePr>
          <p:cNvPr id="8" name="Table 7">
            <a:extLst>
              <a:ext uri="{FF2B5EF4-FFF2-40B4-BE49-F238E27FC236}">
                <a16:creationId xmlns:a16="http://schemas.microsoft.com/office/drawing/2014/main" id="{DD80623E-70DC-FE4C-8DAC-64966F4191C3}"/>
              </a:ext>
            </a:extLst>
          </p:cNvPr>
          <p:cNvGraphicFramePr>
            <a:graphicFrameLocks noGrp="1"/>
          </p:cNvGraphicFramePr>
          <p:nvPr>
            <p:extLst>
              <p:ext uri="{D42A27DB-BD31-4B8C-83A1-F6EECF244321}">
                <p14:modId xmlns:p14="http://schemas.microsoft.com/office/powerpoint/2010/main" val="4258339119"/>
              </p:ext>
            </p:extLst>
          </p:nvPr>
        </p:nvGraphicFramePr>
        <p:xfrm>
          <a:off x="838199" y="2480060"/>
          <a:ext cx="10431026" cy="1316230"/>
        </p:xfrm>
        <a:graphic>
          <a:graphicData uri="http://schemas.openxmlformats.org/drawingml/2006/table">
            <a:tbl>
              <a:tblPr firstRow="1" firstCol="1" bandRow="1">
                <a:tableStyleId>{5C22544A-7EE6-4342-B048-85BDC9FD1C3A}</a:tableStyleId>
              </a:tblPr>
              <a:tblGrid>
                <a:gridCol w="2822262">
                  <a:extLst>
                    <a:ext uri="{9D8B030D-6E8A-4147-A177-3AD203B41FA5}">
                      <a16:colId xmlns:a16="http://schemas.microsoft.com/office/drawing/2014/main" val="356833390"/>
                    </a:ext>
                  </a:extLst>
                </a:gridCol>
                <a:gridCol w="2393250">
                  <a:extLst>
                    <a:ext uri="{9D8B030D-6E8A-4147-A177-3AD203B41FA5}">
                      <a16:colId xmlns:a16="http://schemas.microsoft.com/office/drawing/2014/main" val="855581831"/>
                    </a:ext>
                  </a:extLst>
                </a:gridCol>
                <a:gridCol w="2607757">
                  <a:extLst>
                    <a:ext uri="{9D8B030D-6E8A-4147-A177-3AD203B41FA5}">
                      <a16:colId xmlns:a16="http://schemas.microsoft.com/office/drawing/2014/main" val="272589220"/>
                    </a:ext>
                  </a:extLst>
                </a:gridCol>
                <a:gridCol w="2607757">
                  <a:extLst>
                    <a:ext uri="{9D8B030D-6E8A-4147-A177-3AD203B41FA5}">
                      <a16:colId xmlns:a16="http://schemas.microsoft.com/office/drawing/2014/main" val="555696693"/>
                    </a:ext>
                  </a:extLst>
                </a:gridCol>
              </a:tblGrid>
              <a:tr h="280604">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FIELD NAME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DATATYPE (SIZE)</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CONSTRAINTS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SAMPLE DATA</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0560204"/>
                  </a:ext>
                </a:extLst>
              </a:tr>
              <a:tr h="279995">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contact_id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1430390373"/>
                  </a:ext>
                </a:extLst>
              </a:tr>
              <a:tr h="279995">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contact_name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effectLst/>
                          <a:latin typeface="+mj-lt"/>
                          <a:ea typeface="Calibri" panose="020F0502020204030204" pitchFamily="34" charset="0"/>
                          <a:cs typeface="Times New Roman" panose="02020603050405020304" pitchFamily="18" charset="0"/>
                        </a:rPr>
                        <a:t>user</a:t>
                      </a:r>
                    </a:p>
                  </a:txBody>
                  <a:tcPr marL="68580" marR="68580" marT="0" marB="0"/>
                </a:tc>
                <a:extLst>
                  <a:ext uri="{0D108BD9-81ED-4DB2-BD59-A6C34878D82A}">
                    <a16:rowId xmlns:a16="http://schemas.microsoft.com/office/drawing/2014/main" val="1051025021"/>
                  </a:ext>
                </a:extLst>
              </a:tr>
              <a:tr h="237818">
                <a:tc>
                  <a:txBody>
                    <a:bodyPr/>
                    <a:lstStyle/>
                    <a:p>
                      <a:pPr algn="ctr">
                        <a:lnSpc>
                          <a:spcPct val="107000"/>
                        </a:lnSpc>
                        <a:spcAft>
                          <a:spcPts val="800"/>
                        </a:spcAft>
                        <a:tabLst>
                          <a:tab pos="721995" algn="l"/>
                        </a:tabLst>
                      </a:pPr>
                      <a:r>
                        <a:rPr lang="en-IN" sz="1200" kern="100" dirty="0" err="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contact_email</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STRING (250)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u="sng" kern="100">
                          <a:solidFill>
                            <a:srgbClr val="0563C1"/>
                          </a:solidFill>
                          <a:effectLst/>
                          <a:latin typeface="+mj-lt"/>
                          <a:ea typeface="Calibri" panose="020F0502020204030204" pitchFamily="34" charset="0"/>
                          <a:cs typeface="Times New Roman" panose="02020603050405020304" pitchFamily="18" charset="0"/>
                          <a:hlinkClick r:id="rId2"/>
                        </a:rPr>
                        <a:t>user@gmail.com</a:t>
                      </a:r>
                      <a:endParaRPr lang="en-IN" sz="1200" kern="100">
                        <a:effectLst/>
                        <a:latin typeface="+mj-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4308808"/>
                  </a:ext>
                </a:extLst>
              </a:tr>
              <a:tr h="237818">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contact_message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dirty="0">
                          <a:effectLst/>
                          <a:latin typeface="+mj-lt"/>
                          <a:ea typeface="Calibri" panose="020F0502020204030204" pitchFamily="34" charset="0"/>
                          <a:cs typeface="Times New Roman" panose="02020603050405020304" pitchFamily="18" charset="0"/>
                        </a:rPr>
                        <a:t>Fast Delivery</a:t>
                      </a:r>
                    </a:p>
                  </a:txBody>
                  <a:tcPr marL="68580" marR="68580" marT="0" marB="0"/>
                </a:tc>
                <a:extLst>
                  <a:ext uri="{0D108BD9-81ED-4DB2-BD59-A6C34878D82A}">
                    <a16:rowId xmlns:a16="http://schemas.microsoft.com/office/drawing/2014/main" val="1695520743"/>
                  </a:ext>
                </a:extLst>
              </a:tr>
            </a:tbl>
          </a:graphicData>
        </a:graphic>
      </p:graphicFrame>
      <p:sp>
        <p:nvSpPr>
          <p:cNvPr id="9" name="Rectangle 8">
            <a:extLst>
              <a:ext uri="{FF2B5EF4-FFF2-40B4-BE49-F238E27FC236}">
                <a16:creationId xmlns:a16="http://schemas.microsoft.com/office/drawing/2014/main" id="{E9C06334-3FD2-E268-145B-E7C2C013F38B}"/>
              </a:ext>
            </a:extLst>
          </p:cNvPr>
          <p:cNvSpPr/>
          <p:nvPr/>
        </p:nvSpPr>
        <p:spPr>
          <a:xfrm>
            <a:off x="4211836" y="1832373"/>
            <a:ext cx="3768326"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CONTACT COLLECTION</a:t>
            </a:r>
            <a:endParaRPr lang="en-IN" sz="2400" dirty="0">
              <a:solidFill>
                <a:schemeClr val="tx1">
                  <a:lumMod val="95000"/>
                  <a:lumOff val="5000"/>
                </a:schemeClr>
              </a:solidFill>
              <a:latin typeface="+mj-lt"/>
            </a:endParaRPr>
          </a:p>
        </p:txBody>
      </p:sp>
      <p:graphicFrame>
        <p:nvGraphicFramePr>
          <p:cNvPr id="2" name="Table 1">
            <a:extLst>
              <a:ext uri="{FF2B5EF4-FFF2-40B4-BE49-F238E27FC236}">
                <a16:creationId xmlns:a16="http://schemas.microsoft.com/office/drawing/2014/main" id="{7A075F88-5A55-24EE-0983-33477AD2CD9D}"/>
              </a:ext>
            </a:extLst>
          </p:cNvPr>
          <p:cNvGraphicFramePr>
            <a:graphicFrameLocks noGrp="1"/>
          </p:cNvGraphicFramePr>
          <p:nvPr>
            <p:extLst>
              <p:ext uri="{D42A27DB-BD31-4B8C-83A1-F6EECF244321}">
                <p14:modId xmlns:p14="http://schemas.microsoft.com/office/powerpoint/2010/main" val="3412277164"/>
              </p:ext>
            </p:extLst>
          </p:nvPr>
        </p:nvGraphicFramePr>
        <p:xfrm>
          <a:off x="880487" y="4804546"/>
          <a:ext cx="10431026" cy="1596358"/>
        </p:xfrm>
        <a:graphic>
          <a:graphicData uri="http://schemas.openxmlformats.org/drawingml/2006/table">
            <a:tbl>
              <a:tblPr firstRow="1" firstCol="1" bandRow="1">
                <a:tableStyleId>{5C22544A-7EE6-4342-B048-85BDC9FD1C3A}</a:tableStyleId>
              </a:tblPr>
              <a:tblGrid>
                <a:gridCol w="2822262">
                  <a:extLst>
                    <a:ext uri="{9D8B030D-6E8A-4147-A177-3AD203B41FA5}">
                      <a16:colId xmlns:a16="http://schemas.microsoft.com/office/drawing/2014/main" val="356833390"/>
                    </a:ext>
                  </a:extLst>
                </a:gridCol>
                <a:gridCol w="2393250">
                  <a:extLst>
                    <a:ext uri="{9D8B030D-6E8A-4147-A177-3AD203B41FA5}">
                      <a16:colId xmlns:a16="http://schemas.microsoft.com/office/drawing/2014/main" val="855581831"/>
                    </a:ext>
                  </a:extLst>
                </a:gridCol>
                <a:gridCol w="2607757">
                  <a:extLst>
                    <a:ext uri="{9D8B030D-6E8A-4147-A177-3AD203B41FA5}">
                      <a16:colId xmlns:a16="http://schemas.microsoft.com/office/drawing/2014/main" val="272589220"/>
                    </a:ext>
                  </a:extLst>
                </a:gridCol>
                <a:gridCol w="2607757">
                  <a:extLst>
                    <a:ext uri="{9D8B030D-6E8A-4147-A177-3AD203B41FA5}">
                      <a16:colId xmlns:a16="http://schemas.microsoft.com/office/drawing/2014/main" val="555696693"/>
                    </a:ext>
                  </a:extLst>
                </a:gridCol>
              </a:tblGrid>
              <a:tr h="340324">
                <a:tc>
                  <a:txBody>
                    <a:bodyPr/>
                    <a:lstStyle/>
                    <a:p>
                      <a:pPr algn="ctr">
                        <a:lnSpc>
                          <a:spcPct val="107000"/>
                        </a:lnSpc>
                        <a:spcAft>
                          <a:spcPts val="800"/>
                        </a:spcAft>
                        <a:tabLst>
                          <a:tab pos="721995" algn="l"/>
                        </a:tabLst>
                      </a:pPr>
                      <a:r>
                        <a:rPr lang="en-IN" sz="1200" b="1" kern="100">
                          <a:solidFill>
                            <a:schemeClr val="tx1"/>
                          </a:solidFill>
                          <a:effectLst/>
                          <a:latin typeface="+mj-lt"/>
                          <a:ea typeface="Calibri" panose="020F0502020204030204" pitchFamily="34" charset="0"/>
                          <a:cs typeface="Times New Roman" panose="02020603050405020304" pitchFamily="18" charset="0"/>
                        </a:rPr>
                        <a:t>FIELD NAME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mj-lt"/>
                          <a:ea typeface="Calibri" panose="020F0502020204030204" pitchFamily="34" charset="0"/>
                          <a:cs typeface="Times New Roman" panose="02020603050405020304" pitchFamily="18" charset="0"/>
                        </a:rPr>
                        <a:t>DATATYPE (SIZE)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mj-lt"/>
                          <a:ea typeface="Calibri" panose="020F0502020204030204" pitchFamily="34" charset="0"/>
                          <a:cs typeface="Times New Roman" panose="02020603050405020304" pitchFamily="18" charset="0"/>
                        </a:rPr>
                        <a:t>CONSTRAINTS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tabLst>
                          <a:tab pos="721995" algn="l"/>
                        </a:tabLst>
                      </a:pPr>
                      <a:r>
                        <a:rPr lang="en-IN" sz="1200" b="1" kern="100">
                          <a:solidFill>
                            <a:schemeClr val="tx1"/>
                          </a:solidFill>
                          <a:effectLst/>
                          <a:latin typeface="+mj-lt"/>
                          <a:ea typeface="Calibri" panose="020F0502020204030204" pitchFamily="34" charset="0"/>
                          <a:cs typeface="Times New Roman" panose="02020603050405020304" pitchFamily="18" charset="0"/>
                        </a:rPr>
                        <a:t>SAMPLE DATA</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90560204"/>
                  </a:ext>
                </a:extLst>
              </a:tr>
              <a:tr h="339585">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order_id</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INT (10)</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UNIQUE</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123</a:t>
                      </a:r>
                    </a:p>
                  </a:txBody>
                  <a:tcPr marL="68580" marR="68580" marT="0" marB="0"/>
                </a:tc>
                <a:extLst>
                  <a:ext uri="{0D108BD9-81ED-4DB2-BD59-A6C34878D82A}">
                    <a16:rowId xmlns:a16="http://schemas.microsoft.com/office/drawing/2014/main" val="1430390373"/>
                  </a:ext>
                </a:extLst>
              </a:tr>
              <a:tr h="339585">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order_placed_status</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STRING (12)</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Placed/pending</a:t>
                      </a:r>
                    </a:p>
                  </a:txBody>
                  <a:tcPr marL="68580" marR="68580" marT="0" marB="0"/>
                </a:tc>
                <a:extLst>
                  <a:ext uri="{0D108BD9-81ED-4DB2-BD59-A6C34878D82A}">
                    <a16:rowId xmlns:a16="http://schemas.microsoft.com/office/drawing/2014/main" val="1051025021"/>
                  </a:ext>
                </a:extLst>
              </a:tr>
              <a:tr h="288432">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shipped_status</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STRING (7)</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Shipped/pending</a:t>
                      </a:r>
                    </a:p>
                  </a:txBody>
                  <a:tcPr marL="68580" marR="68580" marT="0" marB="0"/>
                </a:tc>
                <a:extLst>
                  <a:ext uri="{0D108BD9-81ED-4DB2-BD59-A6C34878D82A}">
                    <a16:rowId xmlns:a16="http://schemas.microsoft.com/office/drawing/2014/main" val="414308808"/>
                  </a:ext>
                </a:extLst>
              </a:tr>
              <a:tr h="288432">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delivered_status</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STRING (9)</a:t>
                      </a:r>
                    </a:p>
                  </a:txBody>
                  <a:tcPr marL="68580" marR="68580" marT="0" marB="0"/>
                </a:tc>
                <a:tc>
                  <a:txBody>
                    <a:bodyPr/>
                    <a:lstStyle/>
                    <a:p>
                      <a:pPr algn="ctr">
                        <a:lnSpc>
                          <a:spcPct val="107000"/>
                        </a:lnSpc>
                        <a:spcAft>
                          <a:spcPts val="800"/>
                        </a:spcAft>
                        <a:tabLst>
                          <a:tab pos="721995" algn="l"/>
                        </a:tabLst>
                      </a:pPr>
                      <a:r>
                        <a:rPr lang="en-IN" sz="1200" kern="100">
                          <a:solidFill>
                            <a:schemeClr val="tx1"/>
                          </a:solidFill>
                          <a:effectLst/>
                          <a:latin typeface="+mj-lt"/>
                          <a:ea typeface="Calibri" panose="020F0502020204030204" pitchFamily="34" charset="0"/>
                          <a:cs typeface="Times New Roman" panose="02020603050405020304" pitchFamily="18" charset="0"/>
                        </a:rPr>
                        <a:t>-</a:t>
                      </a:r>
                    </a:p>
                  </a:txBody>
                  <a:tcPr marL="68580" marR="68580" marT="0" marB="0"/>
                </a:tc>
                <a:tc>
                  <a:txBody>
                    <a:bodyPr/>
                    <a:lstStyle/>
                    <a:p>
                      <a:pPr algn="ctr">
                        <a:lnSpc>
                          <a:spcPct val="107000"/>
                        </a:lnSpc>
                        <a:spcAft>
                          <a:spcPts val="800"/>
                        </a:spcAft>
                        <a:tabLst>
                          <a:tab pos="721995" algn="l"/>
                        </a:tabLst>
                      </a:pPr>
                      <a:r>
                        <a:rPr lang="en-IN" sz="1200" kern="100" dirty="0">
                          <a:solidFill>
                            <a:schemeClr val="tx1"/>
                          </a:solidFill>
                          <a:effectLst/>
                          <a:latin typeface="+mj-lt"/>
                          <a:ea typeface="Calibri" panose="020F0502020204030204" pitchFamily="34" charset="0"/>
                          <a:cs typeface="Times New Roman" panose="02020603050405020304" pitchFamily="18" charset="0"/>
                        </a:rPr>
                        <a:t>Delivered/pending</a:t>
                      </a:r>
                    </a:p>
                  </a:txBody>
                  <a:tcPr marL="68580" marR="68580" marT="0" marB="0"/>
                </a:tc>
                <a:extLst>
                  <a:ext uri="{0D108BD9-81ED-4DB2-BD59-A6C34878D82A}">
                    <a16:rowId xmlns:a16="http://schemas.microsoft.com/office/drawing/2014/main" val="1695520743"/>
                  </a:ext>
                </a:extLst>
              </a:tr>
            </a:tbl>
          </a:graphicData>
        </a:graphic>
      </p:graphicFrame>
      <p:sp>
        <p:nvSpPr>
          <p:cNvPr id="10" name="Rectangle 9">
            <a:extLst>
              <a:ext uri="{FF2B5EF4-FFF2-40B4-BE49-F238E27FC236}">
                <a16:creationId xmlns:a16="http://schemas.microsoft.com/office/drawing/2014/main" id="{9CA1FEB6-D7E4-7B1C-994B-040B02B45F92}"/>
              </a:ext>
            </a:extLst>
          </p:cNvPr>
          <p:cNvSpPr/>
          <p:nvPr/>
        </p:nvSpPr>
        <p:spPr>
          <a:xfrm>
            <a:off x="4254124" y="4089411"/>
            <a:ext cx="3768326" cy="4350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schemeClr val="tx1">
                    <a:lumMod val="95000"/>
                    <a:lumOff val="5000"/>
                  </a:schemeClr>
                </a:solidFill>
                <a:latin typeface="+mj-lt"/>
              </a:rPr>
              <a:t>CONTACT COLLECTION</a:t>
            </a:r>
            <a:endParaRPr lang="en-IN" sz="2400" dirty="0">
              <a:solidFill>
                <a:schemeClr val="tx1">
                  <a:lumMod val="95000"/>
                  <a:lumOff val="5000"/>
                </a:schemeClr>
              </a:solidFill>
              <a:latin typeface="+mj-lt"/>
            </a:endParaRPr>
          </a:p>
        </p:txBody>
      </p:sp>
    </p:spTree>
    <p:extLst>
      <p:ext uri="{BB962C8B-B14F-4D97-AF65-F5344CB8AC3E}">
        <p14:creationId xmlns:p14="http://schemas.microsoft.com/office/powerpoint/2010/main" val="23052329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28A92CE-BB69-FCC4-813C-618317DA8A2F}"/>
              </a:ext>
            </a:extLst>
          </p:cNvPr>
          <p:cNvSpPr>
            <a:spLocks noGrp="1"/>
          </p:cNvSpPr>
          <p:nvPr>
            <p:ph type="sldNum" sz="quarter" idx="12"/>
          </p:nvPr>
        </p:nvSpPr>
        <p:spPr/>
        <p:txBody>
          <a:bodyPr/>
          <a:lstStyle/>
          <a:p>
            <a:fld id="{8D0AFDD5-844D-364D-8AEC-50CF4D36D55D}" type="slidenum">
              <a:rPr lang="en-US" noProof="0" smtClean="0"/>
              <a:t>27</a:t>
            </a:fld>
            <a:endParaRPr lang="en-US" noProof="0"/>
          </a:p>
        </p:txBody>
      </p:sp>
      <p:sp>
        <p:nvSpPr>
          <p:cNvPr id="3" name="Footer Placeholder 2">
            <a:extLst>
              <a:ext uri="{FF2B5EF4-FFF2-40B4-BE49-F238E27FC236}">
                <a16:creationId xmlns:a16="http://schemas.microsoft.com/office/drawing/2014/main" id="{86C541A4-D877-658A-9F52-E702A2C7BF5D}"/>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90F82BE2-F0CA-036E-E56B-9D74AD364933}"/>
              </a:ext>
            </a:extLst>
          </p:cNvPr>
          <p:cNvSpPr>
            <a:spLocks noGrp="1"/>
          </p:cNvSpPr>
          <p:nvPr>
            <p:ph type="dt" sz="half" idx="10"/>
          </p:nvPr>
        </p:nvSpPr>
        <p:spPr/>
        <p:txBody>
          <a:bodyPr/>
          <a:lstStyle/>
          <a:p>
            <a:r>
              <a:rPr lang="en-US" noProof="0"/>
              <a:t>20XX</a:t>
            </a:r>
          </a:p>
        </p:txBody>
      </p:sp>
      <p:sp>
        <p:nvSpPr>
          <p:cNvPr id="12" name="Rectangle: Rounded Corners 11">
            <a:extLst>
              <a:ext uri="{FF2B5EF4-FFF2-40B4-BE49-F238E27FC236}">
                <a16:creationId xmlns:a16="http://schemas.microsoft.com/office/drawing/2014/main" id="{0AD15D8E-8E0A-DC25-E404-648E9AFBD3EB}"/>
              </a:ext>
            </a:extLst>
          </p:cNvPr>
          <p:cNvSpPr/>
          <p:nvPr/>
        </p:nvSpPr>
        <p:spPr>
          <a:xfrm>
            <a:off x="257451" y="1133538"/>
            <a:ext cx="5015885" cy="52673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80340">
              <a:lnSpc>
                <a:spcPct val="107000"/>
              </a:lnSpc>
              <a:spcAft>
                <a:spcPts val="800"/>
              </a:spcAft>
              <a:tabLst>
                <a:tab pos="721995" algn="l"/>
              </a:tabLst>
            </a:pPr>
            <a:r>
              <a:rPr lang="en-IN" sz="14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Naming conventions:</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Use descriptive and meaningful names for variables, functions, classes, and files.</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Use Snake Case for class names and Snake Case for function and variable names.</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Use all lowercase letters for file names.</a:t>
            </a:r>
          </a:p>
          <a:p>
            <a:pPr marL="180340">
              <a:lnSpc>
                <a:spcPct val="107000"/>
              </a:lnSpc>
              <a:spcAft>
                <a:spcPts val="800"/>
              </a:spcAft>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 </a:t>
            </a:r>
          </a:p>
          <a:p>
            <a:pPr marL="180340">
              <a:lnSpc>
                <a:spcPct val="107000"/>
              </a:lnSpc>
              <a:spcAft>
                <a:spcPts val="800"/>
              </a:spcAft>
              <a:tabLst>
                <a:tab pos="721995" algn="l"/>
              </a:tabLst>
            </a:pPr>
            <a:r>
              <a:rPr lang="en-IN" sz="14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Code formatting:</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Use 4 spaces for indentation.</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Limit lines to a maximum of 80 characters.</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Use single quotes for string literals unless a single quote appears within the string.</a:t>
            </a:r>
          </a:p>
          <a:p>
            <a:pPr>
              <a:lnSpc>
                <a:spcPct val="107000"/>
              </a:lnSpc>
              <a:spcAft>
                <a:spcPts val="800"/>
              </a:spcAft>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 </a:t>
            </a:r>
          </a:p>
          <a:p>
            <a:pPr marL="180340">
              <a:lnSpc>
                <a:spcPct val="107000"/>
              </a:lnSpc>
              <a:spcAft>
                <a:spcPts val="800"/>
              </a:spcAft>
              <a:tabLst>
                <a:tab pos="721995" algn="l"/>
              </a:tabLst>
            </a:pPr>
            <a:r>
              <a:rPr lang="en-IN" sz="14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Error handling:</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Use try-except blocks to handle exceptions.</a:t>
            </a:r>
          </a:p>
          <a:p>
            <a:pPr algn="ctr"/>
            <a:endParaRPr lang="en-IN" sz="1400" dirty="0">
              <a:solidFill>
                <a:schemeClr val="tx1"/>
              </a:solidFill>
              <a:latin typeface="Century Gothic" panose="020B0502020202020204" pitchFamily="34" charset="0"/>
            </a:endParaRPr>
          </a:p>
        </p:txBody>
      </p:sp>
      <p:sp>
        <p:nvSpPr>
          <p:cNvPr id="13" name="Rectangle: Rounded Corners 12">
            <a:extLst>
              <a:ext uri="{FF2B5EF4-FFF2-40B4-BE49-F238E27FC236}">
                <a16:creationId xmlns:a16="http://schemas.microsoft.com/office/drawing/2014/main" id="{94BA6D7A-A938-78B1-7861-26D10391544F}"/>
              </a:ext>
            </a:extLst>
          </p:cNvPr>
          <p:cNvSpPr/>
          <p:nvPr/>
        </p:nvSpPr>
        <p:spPr>
          <a:xfrm>
            <a:off x="6253342" y="1133538"/>
            <a:ext cx="5015884" cy="52673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80340">
              <a:lnSpc>
                <a:spcPct val="107000"/>
              </a:lnSpc>
              <a:spcAft>
                <a:spcPts val="800"/>
              </a:spcAft>
              <a:tabLst>
                <a:tab pos="721995" algn="l"/>
              </a:tabLst>
            </a:pPr>
            <a:r>
              <a:rPr lang="en-IN" sz="14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Database design:</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Use MongoDB's schema less design to store game data.</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Use appropriate data types for fields.</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Use indexes to improve query performance.</a:t>
            </a:r>
          </a:p>
          <a:p>
            <a:pPr marL="180340">
              <a:lnSpc>
                <a:spcPct val="107000"/>
              </a:lnSpc>
              <a:spcAft>
                <a:spcPts val="800"/>
              </a:spcAft>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 </a:t>
            </a:r>
          </a:p>
          <a:p>
            <a:pPr marL="180340">
              <a:lnSpc>
                <a:spcPct val="107000"/>
              </a:lnSpc>
              <a:spcAft>
                <a:spcPts val="800"/>
              </a:spcAft>
              <a:tabLst>
                <a:tab pos="721995" algn="l"/>
              </a:tabLst>
            </a:pPr>
            <a:r>
              <a:rPr lang="en-IN" sz="14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Testing:</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Write unit tests for few functions and class.</a:t>
            </a:r>
          </a:p>
          <a:p>
            <a:pPr marL="180340">
              <a:lnSpc>
                <a:spcPct val="107000"/>
              </a:lnSpc>
              <a:spcAft>
                <a:spcPts val="800"/>
              </a:spcAft>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 </a:t>
            </a:r>
          </a:p>
          <a:p>
            <a:pPr marL="180340">
              <a:lnSpc>
                <a:spcPct val="107000"/>
              </a:lnSpc>
              <a:spcAft>
                <a:spcPts val="800"/>
              </a:spcAft>
              <a:tabLst>
                <a:tab pos="721995" algn="l"/>
              </a:tabLst>
            </a:pPr>
            <a:r>
              <a:rPr lang="en-IN" sz="14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Documentation:</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Use clear and descriptive comments for each function and class.</a:t>
            </a:r>
          </a:p>
          <a:p>
            <a:pPr marL="466090" indent="-285750">
              <a:lnSpc>
                <a:spcPct val="107000"/>
              </a:lnSpc>
              <a:spcAft>
                <a:spcPts val="800"/>
              </a:spcAft>
              <a:buFont typeface="Wingdings" panose="05000000000000000000" pitchFamily="2" charset="2"/>
              <a:buChar char="q"/>
              <a:tabLst>
                <a:tab pos="721995" algn="l"/>
              </a:tabLst>
            </a:pPr>
            <a:r>
              <a:rPr lang="en-IN" sz="14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Use Draw.io, quill Bot or similar tools to generate documentation.</a:t>
            </a:r>
          </a:p>
          <a:p>
            <a:pPr algn="ctr"/>
            <a:endParaRPr lang="en-IN" sz="1400" dirty="0">
              <a:solidFill>
                <a:schemeClr val="tx1"/>
              </a:solidFill>
              <a:latin typeface="Century Gothic" panose="020B0502020202020204" pitchFamily="34" charset="0"/>
            </a:endParaRPr>
          </a:p>
        </p:txBody>
      </p:sp>
      <p:sp>
        <p:nvSpPr>
          <p:cNvPr id="14" name="TextBox 13">
            <a:extLst>
              <a:ext uri="{FF2B5EF4-FFF2-40B4-BE49-F238E27FC236}">
                <a16:creationId xmlns:a16="http://schemas.microsoft.com/office/drawing/2014/main" id="{5B60B64C-8FC8-75A6-E2AB-549D4092A54F}"/>
              </a:ext>
            </a:extLst>
          </p:cNvPr>
          <p:cNvSpPr txBox="1"/>
          <p:nvPr/>
        </p:nvSpPr>
        <p:spPr>
          <a:xfrm>
            <a:off x="2050742" y="210208"/>
            <a:ext cx="7084380" cy="861774"/>
          </a:xfrm>
          <a:prstGeom prst="rect">
            <a:avLst/>
          </a:prstGeom>
          <a:noFill/>
        </p:spPr>
        <p:txBody>
          <a:bodyPr wrap="square" rtlCol="0">
            <a:spAutoFit/>
          </a:bodyPr>
          <a:lstStyle/>
          <a:p>
            <a:pPr algn="ctr"/>
            <a:r>
              <a:rPr lang="en-IN" sz="3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Coding Standards</a:t>
            </a:r>
            <a:endParaRPr lang="en-IN" sz="3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p>
            <a:pPr algn="ctr"/>
            <a:endParaRPr lang="en-IN" dirty="0"/>
          </a:p>
        </p:txBody>
      </p:sp>
    </p:spTree>
    <p:extLst>
      <p:ext uri="{BB962C8B-B14F-4D97-AF65-F5344CB8AC3E}">
        <p14:creationId xmlns:p14="http://schemas.microsoft.com/office/powerpoint/2010/main" val="42559753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6758D-96D8-58D0-678A-F9D434CBE13D}"/>
              </a:ext>
            </a:extLst>
          </p:cNvPr>
          <p:cNvSpPr>
            <a:spLocks noGrp="1"/>
          </p:cNvSpPr>
          <p:nvPr>
            <p:ph type="title"/>
          </p:nvPr>
        </p:nvSpPr>
        <p:spPr>
          <a:xfrm>
            <a:off x="838199" y="139202"/>
            <a:ext cx="10431025" cy="1014984"/>
          </a:xfrm>
        </p:spPr>
        <p:txBody>
          <a:bodyPr/>
          <a:lstStyle/>
          <a:p>
            <a:r>
              <a:rPr lang="en-US" dirty="0"/>
              <a:t>Screenshots</a:t>
            </a:r>
            <a:endParaRPr lang="en-IN" dirty="0"/>
          </a:p>
        </p:txBody>
      </p:sp>
      <p:sp>
        <p:nvSpPr>
          <p:cNvPr id="3" name="Slide Number Placeholder 2">
            <a:extLst>
              <a:ext uri="{FF2B5EF4-FFF2-40B4-BE49-F238E27FC236}">
                <a16:creationId xmlns:a16="http://schemas.microsoft.com/office/drawing/2014/main" id="{A8EBF4F3-FDCF-E418-E7C2-C89666561B5F}"/>
              </a:ext>
            </a:extLst>
          </p:cNvPr>
          <p:cNvSpPr>
            <a:spLocks noGrp="1"/>
          </p:cNvSpPr>
          <p:nvPr>
            <p:ph type="sldNum" sz="quarter" idx="12"/>
          </p:nvPr>
        </p:nvSpPr>
        <p:spPr/>
        <p:txBody>
          <a:bodyPr/>
          <a:lstStyle/>
          <a:p>
            <a:fld id="{8D0AFDD5-844D-364D-8AEC-50CF4D36D55D}" type="slidenum">
              <a:rPr lang="en-US" noProof="0" smtClean="0"/>
              <a:t>28</a:t>
            </a:fld>
            <a:endParaRPr lang="en-US" noProof="0"/>
          </a:p>
        </p:txBody>
      </p:sp>
      <p:sp>
        <p:nvSpPr>
          <p:cNvPr id="4" name="Footer Placeholder 3">
            <a:extLst>
              <a:ext uri="{FF2B5EF4-FFF2-40B4-BE49-F238E27FC236}">
                <a16:creationId xmlns:a16="http://schemas.microsoft.com/office/drawing/2014/main" id="{22FEC0F5-9E97-A31A-2181-EA47B8E23BE5}"/>
              </a:ext>
            </a:extLst>
          </p:cNvPr>
          <p:cNvSpPr>
            <a:spLocks noGrp="1"/>
          </p:cNvSpPr>
          <p:nvPr>
            <p:ph type="ftr" sz="quarter" idx="11"/>
          </p:nvPr>
        </p:nvSpPr>
        <p:spPr/>
        <p:txBody>
          <a:bodyPr/>
          <a:lstStyle/>
          <a:p>
            <a:r>
              <a:rPr lang="en-US" noProof="0"/>
              <a:t>Presentation title</a:t>
            </a:r>
          </a:p>
        </p:txBody>
      </p:sp>
      <p:sp>
        <p:nvSpPr>
          <p:cNvPr id="5" name="Date Placeholder 4">
            <a:extLst>
              <a:ext uri="{FF2B5EF4-FFF2-40B4-BE49-F238E27FC236}">
                <a16:creationId xmlns:a16="http://schemas.microsoft.com/office/drawing/2014/main" id="{30A109A3-4942-65BE-5F8D-601E4F886FF2}"/>
              </a:ext>
            </a:extLst>
          </p:cNvPr>
          <p:cNvSpPr>
            <a:spLocks noGrp="1"/>
          </p:cNvSpPr>
          <p:nvPr>
            <p:ph type="dt" sz="half" idx="10"/>
          </p:nvPr>
        </p:nvSpPr>
        <p:spPr/>
        <p:txBody>
          <a:bodyPr/>
          <a:lstStyle/>
          <a:p>
            <a:r>
              <a:rPr lang="en-US" noProof="0"/>
              <a:t>20XX</a:t>
            </a:r>
          </a:p>
        </p:txBody>
      </p:sp>
      <p:pic>
        <p:nvPicPr>
          <p:cNvPr id="10" name="Picture 9">
            <a:extLst>
              <a:ext uri="{FF2B5EF4-FFF2-40B4-BE49-F238E27FC236}">
                <a16:creationId xmlns:a16="http://schemas.microsoft.com/office/drawing/2014/main" id="{17B53120-9CE2-4869-4C05-C9CCD8211C8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2475" y="1154230"/>
            <a:ext cx="3799668" cy="1846466"/>
          </a:xfrm>
          <a:prstGeom prst="rect">
            <a:avLst/>
          </a:prstGeom>
        </p:spPr>
      </p:pic>
      <p:pic>
        <p:nvPicPr>
          <p:cNvPr id="11" name="Picture 10">
            <a:extLst>
              <a:ext uri="{FF2B5EF4-FFF2-40B4-BE49-F238E27FC236}">
                <a16:creationId xmlns:a16="http://schemas.microsoft.com/office/drawing/2014/main" id="{C4DDA222-80BE-31C2-7F91-60F3269DD8D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11725" y="1154186"/>
            <a:ext cx="3768550" cy="1846467"/>
          </a:xfrm>
          <a:prstGeom prst="rect">
            <a:avLst/>
          </a:prstGeom>
        </p:spPr>
      </p:pic>
      <p:pic>
        <p:nvPicPr>
          <p:cNvPr id="12" name="Picture 11">
            <a:extLst>
              <a:ext uri="{FF2B5EF4-FFF2-40B4-BE49-F238E27FC236}">
                <a16:creationId xmlns:a16="http://schemas.microsoft.com/office/drawing/2014/main" id="{3BDE5E83-3D55-876B-47FD-788F3D59EC9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99857" y="1154230"/>
            <a:ext cx="3813164" cy="1846466"/>
          </a:xfrm>
          <a:prstGeom prst="rect">
            <a:avLst/>
          </a:prstGeom>
        </p:spPr>
      </p:pic>
      <p:pic>
        <p:nvPicPr>
          <p:cNvPr id="13" name="Picture 12">
            <a:extLst>
              <a:ext uri="{FF2B5EF4-FFF2-40B4-BE49-F238E27FC236}">
                <a16:creationId xmlns:a16="http://schemas.microsoft.com/office/drawing/2014/main" id="{10C7EE25-2D94-F8D2-AD19-C5A7E4BC60C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475" y="4221923"/>
            <a:ext cx="3768550" cy="1849348"/>
          </a:xfrm>
          <a:prstGeom prst="rect">
            <a:avLst/>
          </a:prstGeom>
        </p:spPr>
      </p:pic>
      <p:pic>
        <p:nvPicPr>
          <p:cNvPr id="14" name="Picture 13">
            <a:extLst>
              <a:ext uri="{FF2B5EF4-FFF2-40B4-BE49-F238E27FC236}">
                <a16:creationId xmlns:a16="http://schemas.microsoft.com/office/drawing/2014/main" id="{7B0FF71C-912C-036C-881C-8F047785BFD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221988" y="4221923"/>
            <a:ext cx="3758287" cy="1846466"/>
          </a:xfrm>
          <a:prstGeom prst="rect">
            <a:avLst/>
          </a:prstGeom>
        </p:spPr>
      </p:pic>
      <p:pic>
        <p:nvPicPr>
          <p:cNvPr id="15" name="Picture 14">
            <a:extLst>
              <a:ext uri="{FF2B5EF4-FFF2-40B4-BE49-F238E27FC236}">
                <a16:creationId xmlns:a16="http://schemas.microsoft.com/office/drawing/2014/main" id="{46EEBA66-1ABA-F8BD-0BF3-38E887F4FB0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372194" y="4221923"/>
            <a:ext cx="3740827" cy="1846466"/>
          </a:xfrm>
          <a:prstGeom prst="rect">
            <a:avLst/>
          </a:prstGeom>
        </p:spPr>
      </p:pic>
      <p:sp>
        <p:nvSpPr>
          <p:cNvPr id="16" name="Rectangle 15">
            <a:extLst>
              <a:ext uri="{FF2B5EF4-FFF2-40B4-BE49-F238E27FC236}">
                <a16:creationId xmlns:a16="http://schemas.microsoft.com/office/drawing/2014/main" id="{6452B844-F05B-305A-7F20-37EAF01851E7}"/>
              </a:ext>
            </a:extLst>
          </p:cNvPr>
          <p:cNvSpPr/>
          <p:nvPr/>
        </p:nvSpPr>
        <p:spPr>
          <a:xfrm>
            <a:off x="92476" y="3187083"/>
            <a:ext cx="12020546" cy="82855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3600" b="1" i="0" dirty="0">
                <a:solidFill>
                  <a:schemeClr val="accent2">
                    <a:lumMod val="60000"/>
                    <a:lumOff val="40000"/>
                  </a:schemeClr>
                </a:solidFill>
                <a:effectLst/>
                <a:latin typeface="Söhne"/>
              </a:rPr>
              <a:t>Please refer to the documentation for additional pictures</a:t>
            </a:r>
            <a:endParaRPr lang="en-IN" sz="3600" b="1" dirty="0">
              <a:solidFill>
                <a:schemeClr val="accent2">
                  <a:lumMod val="60000"/>
                  <a:lumOff val="40000"/>
                </a:schemeClr>
              </a:solidFill>
            </a:endParaRPr>
          </a:p>
        </p:txBody>
      </p:sp>
    </p:spTree>
    <p:extLst>
      <p:ext uri="{BB962C8B-B14F-4D97-AF65-F5344CB8AC3E}">
        <p14:creationId xmlns:p14="http://schemas.microsoft.com/office/powerpoint/2010/main" val="14610121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4EECA-AF33-D4CB-4EF9-6B7F28966AC9}"/>
              </a:ext>
            </a:extLst>
          </p:cNvPr>
          <p:cNvSpPr>
            <a:spLocks noGrp="1"/>
          </p:cNvSpPr>
          <p:nvPr>
            <p:ph type="title"/>
          </p:nvPr>
        </p:nvSpPr>
        <p:spPr>
          <a:xfrm>
            <a:off x="935618" y="866638"/>
            <a:ext cx="5429671" cy="979917"/>
          </a:xfrm>
        </p:spPr>
        <p:txBody>
          <a:bodyPr/>
          <a:lstStyle/>
          <a:p>
            <a:r>
              <a:rPr lang="en-US" dirty="0"/>
              <a:t>Agile Project Charter</a:t>
            </a:r>
            <a:endParaRPr lang="en-IN" dirty="0"/>
          </a:p>
        </p:txBody>
      </p:sp>
      <p:sp>
        <p:nvSpPr>
          <p:cNvPr id="6" name="Date Placeholder 5">
            <a:extLst>
              <a:ext uri="{FF2B5EF4-FFF2-40B4-BE49-F238E27FC236}">
                <a16:creationId xmlns:a16="http://schemas.microsoft.com/office/drawing/2014/main" id="{DED3B255-EE51-7F7D-178A-8EE4BDBFB04F}"/>
              </a:ext>
            </a:extLst>
          </p:cNvPr>
          <p:cNvSpPr>
            <a:spLocks noGrp="1"/>
          </p:cNvSpPr>
          <p:nvPr>
            <p:ph type="dt" sz="half" idx="16"/>
          </p:nvPr>
        </p:nvSpPr>
        <p:spPr/>
        <p:txBody>
          <a:bodyPr/>
          <a:lstStyle/>
          <a:p>
            <a:r>
              <a:rPr lang="en-US" noProof="0"/>
              <a:t>20XX</a:t>
            </a:r>
          </a:p>
        </p:txBody>
      </p:sp>
      <p:sp>
        <p:nvSpPr>
          <p:cNvPr id="7" name="Footer Placeholder 6">
            <a:extLst>
              <a:ext uri="{FF2B5EF4-FFF2-40B4-BE49-F238E27FC236}">
                <a16:creationId xmlns:a16="http://schemas.microsoft.com/office/drawing/2014/main" id="{92299F86-E5FC-6A96-C9A7-BAC2E3837BED}"/>
              </a:ext>
            </a:extLst>
          </p:cNvPr>
          <p:cNvSpPr>
            <a:spLocks noGrp="1"/>
          </p:cNvSpPr>
          <p:nvPr>
            <p:ph type="ftr" sz="quarter" idx="17"/>
          </p:nvPr>
        </p:nvSpPr>
        <p:spPr/>
        <p:txBody>
          <a:bodyPr/>
          <a:lstStyle/>
          <a:p>
            <a:r>
              <a:rPr lang="en-US" noProof="0"/>
              <a:t>Presentation title</a:t>
            </a:r>
          </a:p>
        </p:txBody>
      </p:sp>
      <p:sp>
        <p:nvSpPr>
          <p:cNvPr id="8" name="Slide Number Placeholder 7">
            <a:extLst>
              <a:ext uri="{FF2B5EF4-FFF2-40B4-BE49-F238E27FC236}">
                <a16:creationId xmlns:a16="http://schemas.microsoft.com/office/drawing/2014/main" id="{3D6598A1-87A7-9C96-C78D-A3AC74A85EB5}"/>
              </a:ext>
            </a:extLst>
          </p:cNvPr>
          <p:cNvSpPr>
            <a:spLocks noGrp="1"/>
          </p:cNvSpPr>
          <p:nvPr>
            <p:ph type="sldNum" sz="quarter" idx="18"/>
          </p:nvPr>
        </p:nvSpPr>
        <p:spPr/>
        <p:txBody>
          <a:bodyPr/>
          <a:lstStyle/>
          <a:p>
            <a:fld id="{8D0AFDD5-844D-364D-8AEC-50CF4D36D55D}" type="slidenum">
              <a:rPr lang="en-US" noProof="0" smtClean="0"/>
              <a:pPr/>
              <a:t>29</a:t>
            </a:fld>
            <a:endParaRPr lang="en-US" noProof="0"/>
          </a:p>
        </p:txBody>
      </p:sp>
      <p:graphicFrame>
        <p:nvGraphicFramePr>
          <p:cNvPr id="9" name="Table 8">
            <a:extLst>
              <a:ext uri="{FF2B5EF4-FFF2-40B4-BE49-F238E27FC236}">
                <a16:creationId xmlns:a16="http://schemas.microsoft.com/office/drawing/2014/main" id="{C5A3E97F-DFD8-54A6-C173-543AC7506100}"/>
              </a:ext>
            </a:extLst>
          </p:cNvPr>
          <p:cNvGraphicFramePr>
            <a:graphicFrameLocks noGrp="1"/>
          </p:cNvGraphicFramePr>
          <p:nvPr>
            <p:extLst>
              <p:ext uri="{D42A27DB-BD31-4B8C-83A1-F6EECF244321}">
                <p14:modId xmlns:p14="http://schemas.microsoft.com/office/powerpoint/2010/main" val="3852434263"/>
              </p:ext>
            </p:extLst>
          </p:nvPr>
        </p:nvGraphicFramePr>
        <p:xfrm>
          <a:off x="1340528" y="1999424"/>
          <a:ext cx="9288617" cy="2808627"/>
        </p:xfrm>
        <a:graphic>
          <a:graphicData uri="http://schemas.openxmlformats.org/drawingml/2006/table">
            <a:tbl>
              <a:tblPr firstRow="1" firstCol="1" bandRow="1">
                <a:tableStyleId>{5C22544A-7EE6-4342-B048-85BDC9FD1C3A}</a:tableStyleId>
              </a:tblPr>
              <a:tblGrid>
                <a:gridCol w="2875132">
                  <a:extLst>
                    <a:ext uri="{9D8B030D-6E8A-4147-A177-3AD203B41FA5}">
                      <a16:colId xmlns:a16="http://schemas.microsoft.com/office/drawing/2014/main" val="2006980400"/>
                    </a:ext>
                  </a:extLst>
                </a:gridCol>
                <a:gridCol w="6413485">
                  <a:extLst>
                    <a:ext uri="{9D8B030D-6E8A-4147-A177-3AD203B41FA5}">
                      <a16:colId xmlns:a16="http://schemas.microsoft.com/office/drawing/2014/main" val="559584019"/>
                    </a:ext>
                  </a:extLst>
                </a:gridCol>
              </a:tblGrid>
              <a:tr h="1613788">
                <a:tc>
                  <a:txBody>
                    <a:bodyPr/>
                    <a:lstStyle/>
                    <a:p>
                      <a:pPr>
                        <a:lnSpc>
                          <a:spcPct val="107000"/>
                        </a:lnSpc>
                        <a:spcAft>
                          <a:spcPts val="800"/>
                        </a:spcAft>
                        <a:tabLst>
                          <a:tab pos="721995" algn="l"/>
                        </a:tabLst>
                      </a:pPr>
                      <a:r>
                        <a:rPr lang="en-IN" sz="1200" kern="100" dirty="0">
                          <a:solidFill>
                            <a:schemeClr val="tx1"/>
                          </a:solidFill>
                          <a:effectLst/>
                          <a:latin typeface="+mj-lt"/>
                        </a:rPr>
                        <a:t>MSSION</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marL="171450" marR="344805" indent="-171450">
                        <a:lnSpc>
                          <a:spcPct val="107000"/>
                        </a:lnSpc>
                        <a:spcAft>
                          <a:spcPts val="800"/>
                        </a:spcAft>
                        <a:buFont typeface="Wingdings" panose="05000000000000000000" pitchFamily="2" charset="2"/>
                        <a:buChar char="q"/>
                      </a:pPr>
                      <a:r>
                        <a:rPr lang="en-IN" sz="1200" b="0" kern="100" dirty="0">
                          <a:solidFill>
                            <a:schemeClr val="tx1"/>
                          </a:solidFill>
                          <a:effectLst/>
                          <a:latin typeface="+mj-lt"/>
                        </a:rPr>
                        <a:t>One stop solution</a:t>
                      </a:r>
                    </a:p>
                    <a:p>
                      <a:pPr marL="171450" marR="344805" indent="-171450">
                        <a:lnSpc>
                          <a:spcPct val="107000"/>
                        </a:lnSpc>
                        <a:spcAft>
                          <a:spcPts val="800"/>
                        </a:spcAft>
                        <a:buFont typeface="Wingdings" panose="05000000000000000000" pitchFamily="2" charset="2"/>
                        <a:buChar char="q"/>
                      </a:pPr>
                      <a:r>
                        <a:rPr lang="en-IN" sz="1200" b="0" kern="100" dirty="0">
                          <a:solidFill>
                            <a:schemeClr val="tx1"/>
                          </a:solidFill>
                          <a:effectLst/>
                          <a:latin typeface="+mj-lt"/>
                        </a:rPr>
                        <a:t>Simple navigation</a:t>
                      </a:r>
                    </a:p>
                    <a:p>
                      <a:pPr marL="171450" marR="344805" indent="-171450">
                        <a:lnSpc>
                          <a:spcPct val="107000"/>
                        </a:lnSpc>
                        <a:spcAft>
                          <a:spcPts val="800"/>
                        </a:spcAft>
                        <a:buFont typeface="Wingdings" panose="05000000000000000000" pitchFamily="2" charset="2"/>
                        <a:buChar char="q"/>
                      </a:pPr>
                      <a:r>
                        <a:rPr lang="en-IN" sz="1200" b="0" kern="100" dirty="0">
                          <a:solidFill>
                            <a:schemeClr val="tx1"/>
                          </a:solidFill>
                          <a:effectLst/>
                          <a:latin typeface="+mj-lt"/>
                        </a:rPr>
                        <a:t>Quick product display </a:t>
                      </a:r>
                    </a:p>
                    <a:p>
                      <a:pPr marL="171450" marR="344805" indent="-171450">
                        <a:lnSpc>
                          <a:spcPct val="107000"/>
                        </a:lnSpc>
                        <a:spcAft>
                          <a:spcPts val="800"/>
                        </a:spcAft>
                        <a:buFont typeface="Wingdings" panose="05000000000000000000" pitchFamily="2" charset="2"/>
                        <a:buChar char="q"/>
                      </a:pPr>
                      <a:r>
                        <a:rPr lang="en-IN" sz="1200" b="0" kern="100" dirty="0">
                          <a:solidFill>
                            <a:schemeClr val="tx1"/>
                          </a:solidFill>
                          <a:effectLst/>
                          <a:latin typeface="+mj-lt"/>
                        </a:rPr>
                        <a:t>Increase in availability</a:t>
                      </a:r>
                    </a:p>
                    <a:p>
                      <a:pPr marL="171450" marR="344805" indent="-171450">
                        <a:lnSpc>
                          <a:spcPct val="107000"/>
                        </a:lnSpc>
                        <a:spcAft>
                          <a:spcPts val="800"/>
                        </a:spcAft>
                        <a:buFont typeface="Wingdings" panose="05000000000000000000" pitchFamily="2" charset="2"/>
                        <a:buChar char="q"/>
                      </a:pPr>
                      <a:r>
                        <a:rPr lang="en-IN" sz="1200" b="0" kern="100" dirty="0">
                          <a:solidFill>
                            <a:schemeClr val="tx1"/>
                          </a:solidFill>
                          <a:effectLst/>
                          <a:latin typeface="+mj-lt"/>
                        </a:rPr>
                        <a:t>Ease user task by 60-70%</a:t>
                      </a:r>
                    </a:p>
                    <a:p>
                      <a:pPr>
                        <a:lnSpc>
                          <a:spcPct val="107000"/>
                        </a:lnSpc>
                        <a:spcAft>
                          <a:spcPts val="800"/>
                        </a:spcAft>
                        <a:tabLst>
                          <a:tab pos="721995" algn="l"/>
                        </a:tabLst>
                      </a:pPr>
                      <a:r>
                        <a:rPr lang="en-IN" sz="1200" kern="100" dirty="0">
                          <a:solidFill>
                            <a:schemeClr val="tx1"/>
                          </a:solidFill>
                          <a:effectLst/>
                          <a:latin typeface="+mj-lt"/>
                        </a:rPr>
                        <a:t> </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46795813"/>
                  </a:ext>
                </a:extLst>
              </a:tr>
              <a:tr h="426228">
                <a:tc>
                  <a:txBody>
                    <a:bodyPr/>
                    <a:lstStyle/>
                    <a:p>
                      <a:pPr>
                        <a:lnSpc>
                          <a:spcPct val="107000"/>
                        </a:lnSpc>
                        <a:spcAft>
                          <a:spcPts val="800"/>
                        </a:spcAft>
                        <a:tabLst>
                          <a:tab pos="721995" algn="l"/>
                        </a:tabLst>
                      </a:pPr>
                      <a:r>
                        <a:rPr lang="en-IN" sz="1200" kern="100">
                          <a:solidFill>
                            <a:schemeClr val="tx1"/>
                          </a:solidFill>
                          <a:effectLst/>
                          <a:latin typeface="+mj-lt"/>
                        </a:rPr>
                        <a:t>VISION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marL="171450" indent="-171450">
                        <a:lnSpc>
                          <a:spcPct val="107000"/>
                        </a:lnSpc>
                        <a:spcAft>
                          <a:spcPts val="800"/>
                        </a:spcAft>
                        <a:buFont typeface="Wingdings" panose="05000000000000000000" pitchFamily="2" charset="2"/>
                        <a:buChar char="q"/>
                        <a:tabLst>
                          <a:tab pos="721995" algn="l"/>
                        </a:tabLst>
                      </a:pPr>
                      <a:r>
                        <a:rPr lang="en-IN" sz="1200" kern="100" dirty="0">
                          <a:solidFill>
                            <a:schemeClr val="tx1"/>
                          </a:solidFill>
                          <a:effectLst/>
                          <a:latin typeface="+mj-lt"/>
                        </a:rPr>
                        <a:t>Provide all required to customers what they needed all over nation</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53031681"/>
                  </a:ext>
                </a:extLst>
              </a:tr>
              <a:tr h="715778">
                <a:tc>
                  <a:txBody>
                    <a:bodyPr/>
                    <a:lstStyle/>
                    <a:p>
                      <a:pPr>
                        <a:lnSpc>
                          <a:spcPct val="107000"/>
                        </a:lnSpc>
                        <a:spcAft>
                          <a:spcPts val="800"/>
                        </a:spcAft>
                        <a:tabLst>
                          <a:tab pos="721995" algn="l"/>
                        </a:tabLst>
                      </a:pPr>
                      <a:r>
                        <a:rPr lang="en-IN" sz="1200" kern="100">
                          <a:solidFill>
                            <a:schemeClr val="tx1"/>
                          </a:solidFill>
                          <a:effectLst/>
                          <a:latin typeface="+mj-lt"/>
                        </a:rPr>
                        <a:t>SCOPE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marL="171450" indent="-171450">
                        <a:lnSpc>
                          <a:spcPct val="107000"/>
                        </a:lnSpc>
                        <a:spcAft>
                          <a:spcPts val="800"/>
                        </a:spcAft>
                        <a:buFont typeface="Wingdings" panose="05000000000000000000" pitchFamily="2" charset="2"/>
                        <a:buChar char="q"/>
                        <a:tabLst>
                          <a:tab pos="721995" algn="l"/>
                        </a:tabLst>
                      </a:pPr>
                      <a:r>
                        <a:rPr lang="en-IN" sz="1200" kern="100" dirty="0">
                          <a:solidFill>
                            <a:schemeClr val="tx1"/>
                          </a:solidFill>
                          <a:effectLst/>
                          <a:latin typeface="+mj-lt"/>
                        </a:rPr>
                        <a:t>The scope of the project includes the entire gaming community up to all boundaries.</a:t>
                      </a:r>
                    </a:p>
                    <a:p>
                      <a:pPr marL="171450" indent="-171450">
                        <a:lnSpc>
                          <a:spcPct val="107000"/>
                        </a:lnSpc>
                        <a:spcAft>
                          <a:spcPts val="800"/>
                        </a:spcAft>
                        <a:buFont typeface="Wingdings" panose="05000000000000000000" pitchFamily="2" charset="2"/>
                        <a:buChar char="q"/>
                        <a:tabLst>
                          <a:tab pos="721995" algn="l"/>
                        </a:tabLst>
                      </a:pPr>
                      <a:r>
                        <a:rPr lang="en-IN" sz="1200" kern="100" dirty="0">
                          <a:solidFill>
                            <a:schemeClr val="tx1"/>
                          </a:solidFill>
                          <a:effectLst/>
                          <a:latin typeface="+mj-lt"/>
                        </a:rPr>
                        <a:t>Its expandable to new games creation and launch.</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2226032"/>
                  </a:ext>
                </a:extLst>
              </a:tr>
            </a:tbl>
          </a:graphicData>
        </a:graphic>
      </p:graphicFrame>
    </p:spTree>
    <p:extLst>
      <p:ext uri="{BB962C8B-B14F-4D97-AF65-F5344CB8AC3E}">
        <p14:creationId xmlns:p14="http://schemas.microsoft.com/office/powerpoint/2010/main" val="4249376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fld id="{8D0AFDD5-844D-364D-8AEC-50CF4D36D55D}" type="slidenum">
              <a:rPr lang="en-US" smtClean="0"/>
              <a:t>3</a:t>
            </a:fld>
            <a:endParaRPr lang="en-US"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a:lstStyle/>
          <a:p>
            <a:r>
              <a:rPr lang="en-US" dirty="0"/>
              <a:t>KartZed</a:t>
            </a:r>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a:lstStyle/>
          <a:p>
            <a:r>
              <a:rPr lang="en-US" dirty="0"/>
              <a:t>2023</a:t>
            </a:r>
          </a:p>
        </p:txBody>
      </p:sp>
      <p:graphicFrame>
        <p:nvGraphicFramePr>
          <p:cNvPr id="9" name="Table 9">
            <a:extLst>
              <a:ext uri="{FF2B5EF4-FFF2-40B4-BE49-F238E27FC236}">
                <a16:creationId xmlns:a16="http://schemas.microsoft.com/office/drawing/2014/main" id="{0CCEAD38-A8C2-4744-7344-1FEF2988717F}"/>
              </a:ext>
            </a:extLst>
          </p:cNvPr>
          <p:cNvGraphicFramePr>
            <a:graphicFrameLocks noGrp="1"/>
          </p:cNvGraphicFramePr>
          <p:nvPr>
            <p:extLst>
              <p:ext uri="{D42A27DB-BD31-4B8C-83A1-F6EECF244321}">
                <p14:modId xmlns:p14="http://schemas.microsoft.com/office/powerpoint/2010/main" val="2024655177"/>
              </p:ext>
            </p:extLst>
          </p:nvPr>
        </p:nvGraphicFramePr>
        <p:xfrm>
          <a:off x="1281952" y="719666"/>
          <a:ext cx="9628095" cy="4972923"/>
        </p:xfrm>
        <a:graphic>
          <a:graphicData uri="http://schemas.openxmlformats.org/drawingml/2006/table">
            <a:tbl>
              <a:tblPr firstRow="1" bandRow="1">
                <a:tableStyleId>{5C22544A-7EE6-4342-B048-85BDC9FD1C3A}</a:tableStyleId>
              </a:tblPr>
              <a:tblGrid>
                <a:gridCol w="9628095">
                  <a:extLst>
                    <a:ext uri="{9D8B030D-6E8A-4147-A177-3AD203B41FA5}">
                      <a16:colId xmlns:a16="http://schemas.microsoft.com/office/drawing/2014/main" val="2870092751"/>
                    </a:ext>
                  </a:extLst>
                </a:gridCol>
              </a:tblGrid>
              <a:tr h="1657641">
                <a:tc>
                  <a:txBody>
                    <a:bodyPr/>
                    <a:lstStyle/>
                    <a:p>
                      <a:pPr lvl="0" algn="ctr">
                        <a:spcBef>
                          <a:spcPts val="600"/>
                        </a:spcBef>
                        <a:spcAft>
                          <a:spcPts val="600"/>
                        </a:spcAft>
                      </a:pPr>
                      <a:r>
                        <a:rPr lang="en-US" sz="3600" dirty="0">
                          <a:solidFill>
                            <a:srgbClr val="282828"/>
                          </a:solidFill>
                          <a:latin typeface="+mj-lt"/>
                        </a:rPr>
                        <a:t>Existing</a:t>
                      </a:r>
                      <a:r>
                        <a:rPr lang="en-US" sz="4000" dirty="0">
                          <a:solidFill>
                            <a:srgbClr val="282828"/>
                          </a:solidFill>
                          <a:latin typeface="+mj-lt"/>
                        </a:rPr>
                        <a:t> Systems</a:t>
                      </a:r>
                      <a:endParaRPr lang="en-IN" sz="4000" dirty="0">
                        <a:solidFill>
                          <a:srgbClr val="282828"/>
                        </a:solidFill>
                        <a:latin typeface="+mj-lt"/>
                      </a:endParaRPr>
                    </a:p>
                  </a:txBody>
                  <a:tcPr anchor="ctr"/>
                </a:tc>
                <a:extLst>
                  <a:ext uri="{0D108BD9-81ED-4DB2-BD59-A6C34878D82A}">
                    <a16:rowId xmlns:a16="http://schemas.microsoft.com/office/drawing/2014/main" val="786997681"/>
                  </a:ext>
                </a:extLst>
              </a:tr>
              <a:tr h="3315282">
                <a:tc>
                  <a:txBody>
                    <a:bodyPr/>
                    <a:lstStyle/>
                    <a:p>
                      <a:pPr marL="285750" indent="-285750">
                        <a:buFont typeface="Wingdings" panose="05000000000000000000" pitchFamily="2" charset="2"/>
                        <a:buChar char="q"/>
                      </a:pPr>
                      <a:r>
                        <a:rPr lang="en-IN" sz="1800" kern="1200" dirty="0">
                          <a:solidFill>
                            <a:schemeClr val="dk1"/>
                          </a:solidFill>
                          <a:effectLst/>
                          <a:latin typeface="+mn-lt"/>
                          <a:ea typeface="+mn-ea"/>
                          <a:cs typeface="+mn-cs"/>
                        </a:rPr>
                        <a:t>The approach of our website is very unique so there is no existing system that provide the same services.</a:t>
                      </a:r>
                    </a:p>
                    <a:p>
                      <a:pPr marL="285750" indent="-285750">
                        <a:buFont typeface="Wingdings" panose="05000000000000000000" pitchFamily="2" charset="2"/>
                        <a:buChar char="q"/>
                      </a:pPr>
                      <a:endParaRPr lang="en-IN" sz="1800" kern="1200" dirty="0">
                        <a:solidFill>
                          <a:schemeClr val="dk1"/>
                        </a:solidFill>
                        <a:effectLst/>
                        <a:latin typeface="+mn-lt"/>
                        <a:ea typeface="+mn-ea"/>
                        <a:cs typeface="+mn-cs"/>
                      </a:endParaRPr>
                    </a:p>
                    <a:p>
                      <a:pPr marL="285750" indent="-285750">
                        <a:buFont typeface="Wingdings" panose="05000000000000000000" pitchFamily="2" charset="2"/>
                        <a:buChar char="q"/>
                      </a:pPr>
                      <a:r>
                        <a:rPr lang="en-IN" sz="1800" kern="1200" dirty="0">
                          <a:solidFill>
                            <a:schemeClr val="dk1"/>
                          </a:solidFill>
                          <a:effectLst/>
                          <a:latin typeface="+mn-lt"/>
                          <a:ea typeface="+mn-ea"/>
                          <a:cs typeface="+mn-cs"/>
                        </a:rPr>
                        <a:t>Although there is a website called </a:t>
                      </a:r>
                      <a:r>
                        <a:rPr lang="en-IN" sz="1800" kern="1200" dirty="0" err="1">
                          <a:solidFill>
                            <a:schemeClr val="dk1"/>
                          </a:solidFill>
                          <a:effectLst/>
                          <a:latin typeface="+mn-lt"/>
                          <a:ea typeface="+mn-ea"/>
                          <a:cs typeface="+mn-cs"/>
                        </a:rPr>
                        <a:t>gameflip</a:t>
                      </a:r>
                      <a:r>
                        <a:rPr lang="en-IN" sz="1800" kern="1200" dirty="0">
                          <a:solidFill>
                            <a:schemeClr val="dk1"/>
                          </a:solidFill>
                          <a:effectLst/>
                          <a:latin typeface="+mn-lt"/>
                          <a:ea typeface="+mn-ea"/>
                          <a:cs typeface="+mn-cs"/>
                        </a:rPr>
                        <a:t> that so the similar work but has very poor website maintenance.</a:t>
                      </a:r>
                    </a:p>
                    <a:p>
                      <a:pPr marL="285750" indent="-285750">
                        <a:buFont typeface="Wingdings" panose="05000000000000000000" pitchFamily="2" charset="2"/>
                        <a:buChar char="q"/>
                      </a:pPr>
                      <a:endParaRPr lang="en-IN" sz="1800" kern="1200" dirty="0">
                        <a:solidFill>
                          <a:schemeClr val="dk1"/>
                        </a:solidFill>
                        <a:effectLst/>
                        <a:latin typeface="+mn-lt"/>
                        <a:ea typeface="+mn-ea"/>
                        <a:cs typeface="+mn-cs"/>
                      </a:endParaRPr>
                    </a:p>
                    <a:p>
                      <a:pPr marL="285750" indent="-285750">
                        <a:buFont typeface="Wingdings" panose="05000000000000000000" pitchFamily="2" charset="2"/>
                        <a:buChar char="q"/>
                      </a:pPr>
                      <a:r>
                        <a:rPr lang="en-IN" sz="1800" kern="1200" dirty="0">
                          <a:solidFill>
                            <a:schemeClr val="dk1"/>
                          </a:solidFill>
                          <a:effectLst/>
                          <a:latin typeface="+mn-lt"/>
                          <a:ea typeface="+mn-ea"/>
                          <a:cs typeface="+mn-cs"/>
                        </a:rPr>
                        <a:t>Also, it is taking more time to manage customer services, reporting, and other activities. We have a system in place to record both business and non-business interactions, but it still has certain shortcomings.</a:t>
                      </a:r>
                      <a:endParaRPr lang="en-IN" dirty="0"/>
                    </a:p>
                  </a:txBody>
                  <a:tcPr anchor="ctr"/>
                </a:tc>
                <a:extLst>
                  <a:ext uri="{0D108BD9-81ED-4DB2-BD59-A6C34878D82A}">
                    <a16:rowId xmlns:a16="http://schemas.microsoft.com/office/drawing/2014/main" val="3905994101"/>
                  </a:ext>
                </a:extLst>
              </a:tr>
            </a:tbl>
          </a:graphicData>
        </a:graphic>
      </p:graphicFrame>
    </p:spTree>
    <p:extLst>
      <p:ext uri="{BB962C8B-B14F-4D97-AF65-F5344CB8AC3E}">
        <p14:creationId xmlns:p14="http://schemas.microsoft.com/office/powerpoint/2010/main" val="20110234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B75BE-9F8A-4D5E-8052-DFBAF800187D}"/>
              </a:ext>
            </a:extLst>
          </p:cNvPr>
          <p:cNvSpPr>
            <a:spLocks noGrp="1"/>
          </p:cNvSpPr>
          <p:nvPr>
            <p:ph type="title"/>
          </p:nvPr>
        </p:nvSpPr>
        <p:spPr/>
        <p:txBody>
          <a:bodyPr/>
          <a:lstStyle/>
          <a:p>
            <a:r>
              <a:rPr lang="en-US" dirty="0"/>
              <a:t>Roadmap/Schedule</a:t>
            </a:r>
            <a:endParaRPr lang="en-IN" dirty="0"/>
          </a:p>
        </p:txBody>
      </p:sp>
      <p:sp>
        <p:nvSpPr>
          <p:cNvPr id="4" name="Slide Number Placeholder 3">
            <a:extLst>
              <a:ext uri="{FF2B5EF4-FFF2-40B4-BE49-F238E27FC236}">
                <a16:creationId xmlns:a16="http://schemas.microsoft.com/office/drawing/2014/main" id="{B770475E-A564-5595-E215-2660A5D21EE8}"/>
              </a:ext>
            </a:extLst>
          </p:cNvPr>
          <p:cNvSpPr>
            <a:spLocks noGrp="1"/>
          </p:cNvSpPr>
          <p:nvPr>
            <p:ph type="sldNum" sz="quarter" idx="12"/>
          </p:nvPr>
        </p:nvSpPr>
        <p:spPr/>
        <p:txBody>
          <a:bodyPr/>
          <a:lstStyle/>
          <a:p>
            <a:fld id="{8D0AFDD5-844D-364D-8AEC-50CF4D36D55D}" type="slidenum">
              <a:rPr lang="en-US" noProof="0" smtClean="0"/>
              <a:t>30</a:t>
            </a:fld>
            <a:endParaRPr lang="en-US" noProof="0"/>
          </a:p>
        </p:txBody>
      </p:sp>
      <p:sp>
        <p:nvSpPr>
          <p:cNvPr id="5" name="Footer Placeholder 4">
            <a:extLst>
              <a:ext uri="{FF2B5EF4-FFF2-40B4-BE49-F238E27FC236}">
                <a16:creationId xmlns:a16="http://schemas.microsoft.com/office/drawing/2014/main" id="{179C3AC7-0959-0BD0-3E22-E5D6ADCC264D}"/>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C5068204-2F3F-15F1-860C-4CEB3A13B757}"/>
              </a:ext>
            </a:extLst>
          </p:cNvPr>
          <p:cNvSpPr>
            <a:spLocks noGrp="1"/>
          </p:cNvSpPr>
          <p:nvPr>
            <p:ph type="dt" sz="half" idx="10"/>
          </p:nvPr>
        </p:nvSpPr>
        <p:spPr/>
        <p:txBody>
          <a:bodyPr/>
          <a:lstStyle/>
          <a:p>
            <a:r>
              <a:rPr lang="en-US" noProof="0"/>
              <a:t>20XX</a:t>
            </a:r>
          </a:p>
        </p:txBody>
      </p:sp>
      <p:pic>
        <p:nvPicPr>
          <p:cNvPr id="7" name="Picture 6">
            <a:extLst>
              <a:ext uri="{FF2B5EF4-FFF2-40B4-BE49-F238E27FC236}">
                <a16:creationId xmlns:a16="http://schemas.microsoft.com/office/drawing/2014/main" id="{E13075B1-D820-79EE-D77F-5C46E61DF9B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5048" y="2104009"/>
            <a:ext cx="11381808" cy="3781886"/>
          </a:xfrm>
          <a:prstGeom prst="rect">
            <a:avLst/>
          </a:prstGeom>
        </p:spPr>
      </p:pic>
    </p:spTree>
    <p:extLst>
      <p:ext uri="{BB962C8B-B14F-4D97-AF65-F5344CB8AC3E}">
        <p14:creationId xmlns:p14="http://schemas.microsoft.com/office/powerpoint/2010/main" val="27713667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68C8D4-BDA7-BAB0-2B3C-DA6BB2E1383C}"/>
              </a:ext>
            </a:extLst>
          </p:cNvPr>
          <p:cNvSpPr>
            <a:spLocks noGrp="1"/>
          </p:cNvSpPr>
          <p:nvPr>
            <p:ph type="sldNum" sz="quarter" idx="12"/>
          </p:nvPr>
        </p:nvSpPr>
        <p:spPr/>
        <p:txBody>
          <a:bodyPr/>
          <a:lstStyle/>
          <a:p>
            <a:fld id="{8D0AFDD5-844D-364D-8AEC-50CF4D36D55D}" type="slidenum">
              <a:rPr lang="en-US" noProof="0" smtClean="0"/>
              <a:t>31</a:t>
            </a:fld>
            <a:endParaRPr lang="en-US" noProof="0"/>
          </a:p>
        </p:txBody>
      </p:sp>
      <p:sp>
        <p:nvSpPr>
          <p:cNvPr id="3" name="Footer Placeholder 2">
            <a:extLst>
              <a:ext uri="{FF2B5EF4-FFF2-40B4-BE49-F238E27FC236}">
                <a16:creationId xmlns:a16="http://schemas.microsoft.com/office/drawing/2014/main" id="{08BBA56B-57D1-6B05-0EF0-C492D4F7D727}"/>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ED6809DC-F43E-69BE-31DD-D42D564829E7}"/>
              </a:ext>
            </a:extLst>
          </p:cNvPr>
          <p:cNvSpPr>
            <a:spLocks noGrp="1"/>
          </p:cNvSpPr>
          <p:nvPr>
            <p:ph type="dt" sz="half" idx="10"/>
          </p:nvPr>
        </p:nvSpPr>
        <p:spPr/>
        <p:txBody>
          <a:bodyPr/>
          <a:lstStyle/>
          <a:p>
            <a:r>
              <a:rPr lang="en-US" noProof="0"/>
              <a:t>20XX</a:t>
            </a:r>
          </a:p>
        </p:txBody>
      </p:sp>
      <p:graphicFrame>
        <p:nvGraphicFramePr>
          <p:cNvPr id="5" name="Table 4">
            <a:extLst>
              <a:ext uri="{FF2B5EF4-FFF2-40B4-BE49-F238E27FC236}">
                <a16:creationId xmlns:a16="http://schemas.microsoft.com/office/drawing/2014/main" id="{5F295493-A123-9CA3-83EF-AC2D02E5088A}"/>
              </a:ext>
            </a:extLst>
          </p:cNvPr>
          <p:cNvGraphicFramePr>
            <a:graphicFrameLocks noGrp="1"/>
          </p:cNvGraphicFramePr>
          <p:nvPr>
            <p:extLst>
              <p:ext uri="{D42A27DB-BD31-4B8C-83A1-F6EECF244321}">
                <p14:modId xmlns:p14="http://schemas.microsoft.com/office/powerpoint/2010/main" val="1333168668"/>
              </p:ext>
            </p:extLst>
          </p:nvPr>
        </p:nvGraphicFramePr>
        <p:xfrm>
          <a:off x="838199" y="927884"/>
          <a:ext cx="10431026" cy="5313115"/>
        </p:xfrm>
        <a:graphic>
          <a:graphicData uri="http://schemas.openxmlformats.org/drawingml/2006/table">
            <a:tbl>
              <a:tblPr firstRow="1" firstCol="1" bandRow="1">
                <a:tableStyleId>{5C22544A-7EE6-4342-B048-85BDC9FD1C3A}</a:tableStyleId>
              </a:tblPr>
              <a:tblGrid>
                <a:gridCol w="1016541">
                  <a:extLst>
                    <a:ext uri="{9D8B030D-6E8A-4147-A177-3AD203B41FA5}">
                      <a16:colId xmlns:a16="http://schemas.microsoft.com/office/drawing/2014/main" val="1993369709"/>
                    </a:ext>
                  </a:extLst>
                </a:gridCol>
                <a:gridCol w="1130916">
                  <a:extLst>
                    <a:ext uri="{9D8B030D-6E8A-4147-A177-3AD203B41FA5}">
                      <a16:colId xmlns:a16="http://schemas.microsoft.com/office/drawing/2014/main" val="2986635408"/>
                    </a:ext>
                  </a:extLst>
                </a:gridCol>
                <a:gridCol w="4453831">
                  <a:extLst>
                    <a:ext uri="{9D8B030D-6E8A-4147-A177-3AD203B41FA5}">
                      <a16:colId xmlns:a16="http://schemas.microsoft.com/office/drawing/2014/main" val="1502255245"/>
                    </a:ext>
                  </a:extLst>
                </a:gridCol>
                <a:gridCol w="2400614">
                  <a:extLst>
                    <a:ext uri="{9D8B030D-6E8A-4147-A177-3AD203B41FA5}">
                      <a16:colId xmlns:a16="http://schemas.microsoft.com/office/drawing/2014/main" val="717341675"/>
                    </a:ext>
                  </a:extLst>
                </a:gridCol>
                <a:gridCol w="1429124">
                  <a:extLst>
                    <a:ext uri="{9D8B030D-6E8A-4147-A177-3AD203B41FA5}">
                      <a16:colId xmlns:a16="http://schemas.microsoft.com/office/drawing/2014/main" val="4124760692"/>
                    </a:ext>
                  </a:extLst>
                </a:gridCol>
              </a:tblGrid>
              <a:tr h="220708">
                <a:tc>
                  <a:txBody>
                    <a:bodyPr/>
                    <a:lstStyle/>
                    <a:p>
                      <a:pPr algn="ctr">
                        <a:lnSpc>
                          <a:spcPct val="107000"/>
                        </a:lnSpc>
                        <a:spcAft>
                          <a:spcPts val="800"/>
                        </a:spcAft>
                        <a:tabLst>
                          <a:tab pos="721995" algn="l"/>
                        </a:tabLst>
                      </a:pPr>
                      <a:r>
                        <a:rPr lang="en-IN" sz="1200" kern="100">
                          <a:solidFill>
                            <a:schemeClr val="tx1"/>
                          </a:solidFill>
                          <a:effectLst/>
                          <a:latin typeface="+mj-lt"/>
                        </a:rPr>
                        <a:t>Sr No.</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Date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Module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Author</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Status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838976624"/>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1</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26/03/2023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Basic Project Created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390873314"/>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2</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26/03/2023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Login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614820160"/>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26/03/2023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Vendor: Register</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2902206229"/>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4</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26/03/2023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Vendor: Login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909322981"/>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5</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26/03/2023</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Customer: Login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2772225330"/>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6</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26/03/2023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Email Verification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2304985882"/>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7</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28/03/2023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Change Password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443181870"/>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8</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28/03/2023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Forgot Password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3803709411"/>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9</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29/03/2023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Logout</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328118869"/>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10</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29/03/2023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Vendor: Logout</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2406262368"/>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11</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29/03/2023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Customer: Logout</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287593511"/>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12</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01/04/2023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Dashboard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526804251"/>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13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01/04/2023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Dashboard - View Reports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96526361"/>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14</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01/04/2023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View Customers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4241691340"/>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15</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03-04-2023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Dashboard - Download PDF</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2514250739"/>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16</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04/04/2023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Platform (CRUD)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155295349"/>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17</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04/04/2023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Game Features (CRUD)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32478779"/>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18</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04/04/2023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Game Modes (CRUD)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3716631256"/>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19</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05/04/2023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Game Categories (CRUD)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865866520"/>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20</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05/04/2023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Operating System (CRUD)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715464428"/>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21</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07/04/2023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Admin: Processor (CRUD)</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2941594233"/>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22</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07/04/2023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Video Card (CRUD)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543210545"/>
                  </a:ext>
                </a:extLst>
              </a:tr>
              <a:tr h="221409">
                <a:tc>
                  <a:txBody>
                    <a:bodyPr/>
                    <a:lstStyle/>
                    <a:p>
                      <a:pPr algn="ctr">
                        <a:lnSpc>
                          <a:spcPct val="107000"/>
                        </a:lnSpc>
                        <a:spcAft>
                          <a:spcPts val="800"/>
                        </a:spcAft>
                        <a:tabLst>
                          <a:tab pos="721995" algn="l"/>
                        </a:tabLst>
                      </a:pPr>
                      <a:r>
                        <a:rPr lang="en-IN" sz="1200" kern="100">
                          <a:solidFill>
                            <a:schemeClr val="tx1"/>
                          </a:solidFill>
                          <a:effectLst/>
                          <a:latin typeface="+mj-lt"/>
                        </a:rPr>
                        <a:t>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10/04/2023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Offers (CRUD)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992518127"/>
                  </a:ext>
                </a:extLst>
              </a:tr>
            </a:tbl>
          </a:graphicData>
        </a:graphic>
      </p:graphicFrame>
      <p:sp>
        <p:nvSpPr>
          <p:cNvPr id="6" name="TextBox 5">
            <a:extLst>
              <a:ext uri="{FF2B5EF4-FFF2-40B4-BE49-F238E27FC236}">
                <a16:creationId xmlns:a16="http://schemas.microsoft.com/office/drawing/2014/main" id="{AB7B30B6-BA20-CCC1-BB31-BDBE9938E9A4}"/>
              </a:ext>
            </a:extLst>
          </p:cNvPr>
          <p:cNvSpPr txBox="1"/>
          <p:nvPr/>
        </p:nvSpPr>
        <p:spPr>
          <a:xfrm>
            <a:off x="4013179" y="121648"/>
            <a:ext cx="4081065" cy="646331"/>
          </a:xfrm>
          <a:prstGeom prst="rect">
            <a:avLst/>
          </a:prstGeom>
          <a:noFill/>
        </p:spPr>
        <p:txBody>
          <a:bodyPr wrap="square" rtlCol="0">
            <a:spAutoFit/>
          </a:bodyPr>
          <a:lstStyle/>
          <a:p>
            <a:pPr algn="ctr"/>
            <a:r>
              <a:rPr lang="en-US" sz="3600" b="1" dirty="0">
                <a:latin typeface="Century Gothic" panose="020B0502020202020204" pitchFamily="34" charset="0"/>
              </a:rPr>
              <a:t>Agile Project Plan</a:t>
            </a:r>
            <a:endParaRPr lang="en-IN" sz="3600" b="1" dirty="0">
              <a:latin typeface="Century Gothic" panose="020B0502020202020204" pitchFamily="34" charset="0"/>
            </a:endParaRPr>
          </a:p>
        </p:txBody>
      </p:sp>
    </p:spTree>
    <p:extLst>
      <p:ext uri="{BB962C8B-B14F-4D97-AF65-F5344CB8AC3E}">
        <p14:creationId xmlns:p14="http://schemas.microsoft.com/office/powerpoint/2010/main" val="16517917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EF69AFE-3A3E-E034-E06A-662C05C0AC79}"/>
              </a:ext>
            </a:extLst>
          </p:cNvPr>
          <p:cNvSpPr>
            <a:spLocks noGrp="1"/>
          </p:cNvSpPr>
          <p:nvPr>
            <p:ph type="sldNum" sz="quarter" idx="12"/>
          </p:nvPr>
        </p:nvSpPr>
        <p:spPr/>
        <p:txBody>
          <a:bodyPr/>
          <a:lstStyle/>
          <a:p>
            <a:fld id="{8D0AFDD5-844D-364D-8AEC-50CF4D36D55D}" type="slidenum">
              <a:rPr lang="en-US" noProof="0" smtClean="0"/>
              <a:t>32</a:t>
            </a:fld>
            <a:endParaRPr lang="en-US" noProof="0"/>
          </a:p>
        </p:txBody>
      </p:sp>
      <p:sp>
        <p:nvSpPr>
          <p:cNvPr id="4" name="Footer Placeholder 3">
            <a:extLst>
              <a:ext uri="{FF2B5EF4-FFF2-40B4-BE49-F238E27FC236}">
                <a16:creationId xmlns:a16="http://schemas.microsoft.com/office/drawing/2014/main" id="{A718E45D-78A2-08D5-B07F-BDFCEB23F167}"/>
              </a:ext>
            </a:extLst>
          </p:cNvPr>
          <p:cNvSpPr>
            <a:spLocks noGrp="1"/>
          </p:cNvSpPr>
          <p:nvPr>
            <p:ph type="ftr" sz="quarter" idx="11"/>
          </p:nvPr>
        </p:nvSpPr>
        <p:spPr/>
        <p:txBody>
          <a:bodyPr/>
          <a:lstStyle/>
          <a:p>
            <a:r>
              <a:rPr lang="en-US" noProof="0"/>
              <a:t>Presentation title</a:t>
            </a:r>
          </a:p>
        </p:txBody>
      </p:sp>
      <p:sp>
        <p:nvSpPr>
          <p:cNvPr id="5" name="Date Placeholder 4">
            <a:extLst>
              <a:ext uri="{FF2B5EF4-FFF2-40B4-BE49-F238E27FC236}">
                <a16:creationId xmlns:a16="http://schemas.microsoft.com/office/drawing/2014/main" id="{EE465033-B392-A28C-C1BE-BE778000A7F5}"/>
              </a:ext>
            </a:extLst>
          </p:cNvPr>
          <p:cNvSpPr>
            <a:spLocks noGrp="1"/>
          </p:cNvSpPr>
          <p:nvPr>
            <p:ph type="dt" sz="half" idx="10"/>
          </p:nvPr>
        </p:nvSpPr>
        <p:spPr/>
        <p:txBody>
          <a:bodyPr/>
          <a:lstStyle/>
          <a:p>
            <a:r>
              <a:rPr lang="en-US" noProof="0"/>
              <a:t>20XX</a:t>
            </a:r>
          </a:p>
        </p:txBody>
      </p:sp>
      <p:graphicFrame>
        <p:nvGraphicFramePr>
          <p:cNvPr id="6" name="Table 5">
            <a:extLst>
              <a:ext uri="{FF2B5EF4-FFF2-40B4-BE49-F238E27FC236}">
                <a16:creationId xmlns:a16="http://schemas.microsoft.com/office/drawing/2014/main" id="{BE042FD8-3959-7F62-E75B-35DD4A564C03}"/>
              </a:ext>
            </a:extLst>
          </p:cNvPr>
          <p:cNvGraphicFramePr>
            <a:graphicFrameLocks noGrp="1"/>
          </p:cNvGraphicFramePr>
          <p:nvPr>
            <p:extLst>
              <p:ext uri="{D42A27DB-BD31-4B8C-83A1-F6EECF244321}">
                <p14:modId xmlns:p14="http://schemas.microsoft.com/office/powerpoint/2010/main" val="2630602817"/>
              </p:ext>
            </p:extLst>
          </p:nvPr>
        </p:nvGraphicFramePr>
        <p:xfrm>
          <a:off x="838200" y="949911"/>
          <a:ext cx="10431026" cy="5353226"/>
        </p:xfrm>
        <a:graphic>
          <a:graphicData uri="http://schemas.openxmlformats.org/drawingml/2006/table">
            <a:tbl>
              <a:tblPr firstRow="1" firstCol="1" bandRow="1">
                <a:tableStyleId>{5C22544A-7EE6-4342-B048-85BDC9FD1C3A}</a:tableStyleId>
              </a:tblPr>
              <a:tblGrid>
                <a:gridCol w="1016541">
                  <a:extLst>
                    <a:ext uri="{9D8B030D-6E8A-4147-A177-3AD203B41FA5}">
                      <a16:colId xmlns:a16="http://schemas.microsoft.com/office/drawing/2014/main" val="1091298900"/>
                    </a:ext>
                  </a:extLst>
                </a:gridCol>
                <a:gridCol w="1130916">
                  <a:extLst>
                    <a:ext uri="{9D8B030D-6E8A-4147-A177-3AD203B41FA5}">
                      <a16:colId xmlns:a16="http://schemas.microsoft.com/office/drawing/2014/main" val="3292652476"/>
                    </a:ext>
                  </a:extLst>
                </a:gridCol>
                <a:gridCol w="4813134">
                  <a:extLst>
                    <a:ext uri="{9D8B030D-6E8A-4147-A177-3AD203B41FA5}">
                      <a16:colId xmlns:a16="http://schemas.microsoft.com/office/drawing/2014/main" val="2708978383"/>
                    </a:ext>
                  </a:extLst>
                </a:gridCol>
                <a:gridCol w="2041311">
                  <a:extLst>
                    <a:ext uri="{9D8B030D-6E8A-4147-A177-3AD203B41FA5}">
                      <a16:colId xmlns:a16="http://schemas.microsoft.com/office/drawing/2014/main" val="4039601542"/>
                    </a:ext>
                  </a:extLst>
                </a:gridCol>
                <a:gridCol w="1429124">
                  <a:extLst>
                    <a:ext uri="{9D8B030D-6E8A-4147-A177-3AD203B41FA5}">
                      <a16:colId xmlns:a16="http://schemas.microsoft.com/office/drawing/2014/main" val="284234572"/>
                    </a:ext>
                  </a:extLst>
                </a:gridCol>
              </a:tblGrid>
              <a:tr h="232044">
                <a:tc>
                  <a:txBody>
                    <a:bodyPr/>
                    <a:lstStyle/>
                    <a:p>
                      <a:pPr algn="ctr">
                        <a:lnSpc>
                          <a:spcPct val="107000"/>
                        </a:lnSpc>
                        <a:spcAft>
                          <a:spcPts val="800"/>
                        </a:spcAft>
                        <a:tabLst>
                          <a:tab pos="721995" algn="l"/>
                        </a:tabLst>
                      </a:pPr>
                      <a:r>
                        <a:rPr lang="en-IN" sz="1200" kern="100" dirty="0">
                          <a:solidFill>
                            <a:schemeClr val="tx1"/>
                          </a:solidFill>
                          <a:effectLst/>
                          <a:latin typeface="+mj-lt"/>
                        </a:rPr>
                        <a:t>24</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11/04/2023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Balance Points Plan (CRUD)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2352319906"/>
                  </a:ext>
                </a:extLst>
              </a:tr>
              <a:tr h="232781">
                <a:tc>
                  <a:txBody>
                    <a:bodyPr/>
                    <a:lstStyle/>
                    <a:p>
                      <a:pPr algn="ctr">
                        <a:lnSpc>
                          <a:spcPct val="107000"/>
                        </a:lnSpc>
                        <a:spcAft>
                          <a:spcPts val="800"/>
                        </a:spcAft>
                        <a:tabLst>
                          <a:tab pos="721995" algn="l"/>
                        </a:tabLst>
                      </a:pPr>
                      <a:r>
                        <a:rPr lang="en-IN" sz="1200" kern="100" dirty="0">
                          <a:solidFill>
                            <a:schemeClr val="tx1"/>
                          </a:solidFill>
                          <a:effectLst/>
                          <a:latin typeface="+mj-lt"/>
                        </a:rPr>
                        <a:t>25</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12/04/2023</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Admin: View Contacts (CRUD)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Varad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774440086"/>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26</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13/04/2023</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Vendor: Add Games - Form</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3157073519"/>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27</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15/04/2023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Vendor: Add Games - CSV/Excel Upload</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2931038181"/>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28</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15/04/2023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Vendor: View Uploaded Games</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17818999"/>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29</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16/04/2023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Vendor: Download Uploaded Games (csv/excel)</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3321417549"/>
                  </a:ext>
                </a:extLst>
              </a:tr>
              <a:tr h="232781">
                <a:tc>
                  <a:txBody>
                    <a:bodyPr/>
                    <a:lstStyle/>
                    <a:p>
                      <a:pPr algn="ctr">
                        <a:lnSpc>
                          <a:spcPct val="107000"/>
                        </a:lnSpc>
                        <a:spcAft>
                          <a:spcPts val="800"/>
                        </a:spcAft>
                        <a:tabLst>
                          <a:tab pos="721995" algn="l"/>
                        </a:tabLst>
                      </a:pPr>
                      <a:r>
                        <a:rPr lang="en-IN" sz="1200" kern="100" dirty="0">
                          <a:solidFill>
                            <a:schemeClr val="tx1"/>
                          </a:solidFill>
                          <a:effectLst/>
                          <a:latin typeface="+mj-lt"/>
                        </a:rPr>
                        <a:t>30</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16/04/2023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Vendor: Bulk Image Upload (Games)</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Vasu</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3910080743"/>
                  </a:ext>
                </a:extLst>
              </a:tr>
              <a:tr h="232781">
                <a:tc>
                  <a:txBody>
                    <a:bodyPr/>
                    <a:lstStyle/>
                    <a:p>
                      <a:pPr algn="ctr">
                        <a:lnSpc>
                          <a:spcPct val="107000"/>
                        </a:lnSpc>
                        <a:spcAft>
                          <a:spcPts val="800"/>
                        </a:spcAft>
                        <a:tabLst>
                          <a:tab pos="721995" algn="l"/>
                        </a:tabLst>
                      </a:pPr>
                      <a:r>
                        <a:rPr lang="en-IN" sz="1200" kern="100" dirty="0">
                          <a:solidFill>
                            <a:schemeClr val="tx1"/>
                          </a:solidFill>
                          <a:effectLst/>
                          <a:latin typeface="+mj-lt"/>
                        </a:rPr>
                        <a:t>31</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17/04/2023</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Vendor: Delete Games</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Vasu</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4000106327"/>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32</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17/04/2023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Vendor: Contact Admin</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Varad</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651785087"/>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33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18/04/2023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Vendor: Dashboard - View Reports</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Varad</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536869478"/>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34</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18/04/2023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Customer: Homepage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Vasu</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2082480226"/>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35</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19/04/2023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Customer: Browse Games</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Varad</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284541781"/>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36</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19/04/2023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Customer: Search Games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Varad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643165849"/>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37</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20/04/2023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Customer: Filter Games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Varad</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4156926855"/>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38</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21/04/2023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Customer: Product Page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Varad</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4284226774"/>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39</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21/04/2023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Customer: View Profile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Varad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4156025819"/>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40</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22/04/2023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Customer: Update Profile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Vasu</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3411188710"/>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41</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24/04/2023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Customer: Buy Balance Points</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2934490352"/>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42</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26/04/2023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Customer: Add to Cart</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3435099770"/>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43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28/04/2023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Customer: View Cart</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1622205365"/>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44</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01/05/2023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Customer: Checkout</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Bhavin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Done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3457402566"/>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45</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01/05/2023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Customer: Contact Admin Customer</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Varad</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674230224"/>
                  </a:ext>
                </a:extLst>
              </a:tr>
              <a:tr h="232781">
                <a:tc>
                  <a:txBody>
                    <a:bodyPr/>
                    <a:lstStyle/>
                    <a:p>
                      <a:pPr algn="ctr">
                        <a:lnSpc>
                          <a:spcPct val="107000"/>
                        </a:lnSpc>
                        <a:spcAft>
                          <a:spcPts val="800"/>
                        </a:spcAft>
                        <a:tabLst>
                          <a:tab pos="721995" algn="l"/>
                        </a:tabLst>
                      </a:pPr>
                      <a:r>
                        <a:rPr lang="en-IN" sz="1200" kern="100">
                          <a:solidFill>
                            <a:schemeClr val="tx1"/>
                          </a:solidFill>
                          <a:effectLst/>
                          <a:latin typeface="+mj-lt"/>
                        </a:rPr>
                        <a:t>46</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02/05/2023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Track Purchase Order</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a:solidFill>
                            <a:schemeClr val="tx1"/>
                          </a:solidFill>
                          <a:effectLst/>
                          <a:latin typeface="+mj-lt"/>
                        </a:rPr>
                        <a:t>Varad</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tc>
                  <a:txBody>
                    <a:bodyPr/>
                    <a:lstStyle/>
                    <a:p>
                      <a:pPr algn="ctr">
                        <a:lnSpc>
                          <a:spcPct val="107000"/>
                        </a:lnSpc>
                        <a:spcAft>
                          <a:spcPts val="800"/>
                        </a:spcAft>
                        <a:tabLst>
                          <a:tab pos="721995" algn="l"/>
                        </a:tabLst>
                      </a:pPr>
                      <a:r>
                        <a:rPr lang="en-IN" sz="1200" kern="100" dirty="0">
                          <a:solidFill>
                            <a:schemeClr val="tx1"/>
                          </a:solidFill>
                          <a:effectLst/>
                          <a:latin typeface="+mj-lt"/>
                        </a:rPr>
                        <a:t>Not Done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40962" marR="40962" marT="0" marB="0"/>
                </a:tc>
                <a:extLst>
                  <a:ext uri="{0D108BD9-81ED-4DB2-BD59-A6C34878D82A}">
                    <a16:rowId xmlns:a16="http://schemas.microsoft.com/office/drawing/2014/main" val="2177627115"/>
                  </a:ext>
                </a:extLst>
              </a:tr>
            </a:tbl>
          </a:graphicData>
        </a:graphic>
      </p:graphicFrame>
      <p:sp>
        <p:nvSpPr>
          <p:cNvPr id="7" name="TextBox 6">
            <a:extLst>
              <a:ext uri="{FF2B5EF4-FFF2-40B4-BE49-F238E27FC236}">
                <a16:creationId xmlns:a16="http://schemas.microsoft.com/office/drawing/2014/main" id="{AC5338A7-CBBF-B7D8-C3D4-2B41DA086CBA}"/>
              </a:ext>
            </a:extLst>
          </p:cNvPr>
          <p:cNvSpPr txBox="1"/>
          <p:nvPr/>
        </p:nvSpPr>
        <p:spPr>
          <a:xfrm>
            <a:off x="838199" y="115409"/>
            <a:ext cx="3298795" cy="646331"/>
          </a:xfrm>
          <a:prstGeom prst="rect">
            <a:avLst/>
          </a:prstGeom>
          <a:noFill/>
        </p:spPr>
        <p:txBody>
          <a:bodyPr wrap="square" rtlCol="0">
            <a:spAutoFit/>
          </a:bodyPr>
          <a:lstStyle/>
          <a:p>
            <a:r>
              <a:rPr lang="en-US" sz="3600" b="1" dirty="0">
                <a:latin typeface="+mj-lt"/>
              </a:rPr>
              <a:t>Continue…</a:t>
            </a:r>
            <a:endParaRPr lang="en-IN" sz="3600" b="1" dirty="0">
              <a:latin typeface="+mj-lt"/>
            </a:endParaRPr>
          </a:p>
        </p:txBody>
      </p:sp>
    </p:spTree>
    <p:extLst>
      <p:ext uri="{BB962C8B-B14F-4D97-AF65-F5344CB8AC3E}">
        <p14:creationId xmlns:p14="http://schemas.microsoft.com/office/powerpoint/2010/main" val="6878988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474DB90-CD95-13F4-53FF-84B5234806EB}"/>
              </a:ext>
            </a:extLst>
          </p:cNvPr>
          <p:cNvSpPr>
            <a:spLocks noGrp="1"/>
          </p:cNvSpPr>
          <p:nvPr>
            <p:ph type="sldNum" sz="quarter" idx="12"/>
          </p:nvPr>
        </p:nvSpPr>
        <p:spPr/>
        <p:txBody>
          <a:bodyPr/>
          <a:lstStyle/>
          <a:p>
            <a:fld id="{8D0AFDD5-844D-364D-8AEC-50CF4D36D55D}" type="slidenum">
              <a:rPr lang="en-US" noProof="0" smtClean="0"/>
              <a:t>33</a:t>
            </a:fld>
            <a:endParaRPr lang="en-US" noProof="0"/>
          </a:p>
        </p:txBody>
      </p:sp>
      <p:sp>
        <p:nvSpPr>
          <p:cNvPr id="3" name="Footer Placeholder 2">
            <a:extLst>
              <a:ext uri="{FF2B5EF4-FFF2-40B4-BE49-F238E27FC236}">
                <a16:creationId xmlns:a16="http://schemas.microsoft.com/office/drawing/2014/main" id="{E832A0E3-B414-4A92-352B-AC2D7545A7CB}"/>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E6F3509-6795-CB2E-47F2-5A5AA55F8FB3}"/>
              </a:ext>
            </a:extLst>
          </p:cNvPr>
          <p:cNvSpPr>
            <a:spLocks noGrp="1"/>
          </p:cNvSpPr>
          <p:nvPr>
            <p:ph type="dt" sz="half" idx="10"/>
          </p:nvPr>
        </p:nvSpPr>
        <p:spPr/>
        <p:txBody>
          <a:bodyPr/>
          <a:lstStyle/>
          <a:p>
            <a:r>
              <a:rPr lang="en-US" noProof="0"/>
              <a:t>20XX</a:t>
            </a:r>
          </a:p>
        </p:txBody>
      </p:sp>
      <p:sp>
        <p:nvSpPr>
          <p:cNvPr id="5" name="TextBox 4">
            <a:extLst>
              <a:ext uri="{FF2B5EF4-FFF2-40B4-BE49-F238E27FC236}">
                <a16:creationId xmlns:a16="http://schemas.microsoft.com/office/drawing/2014/main" id="{59146AF7-5C53-1E1A-B899-6BDF7CEF054D}"/>
              </a:ext>
            </a:extLst>
          </p:cNvPr>
          <p:cNvSpPr txBox="1"/>
          <p:nvPr/>
        </p:nvSpPr>
        <p:spPr>
          <a:xfrm>
            <a:off x="722553" y="232298"/>
            <a:ext cx="10546672" cy="646331"/>
          </a:xfrm>
          <a:prstGeom prst="rect">
            <a:avLst/>
          </a:prstGeom>
          <a:noFill/>
        </p:spPr>
        <p:txBody>
          <a:bodyPr wrap="square" rtlCol="0">
            <a:spAutoFit/>
          </a:bodyPr>
          <a:lstStyle/>
          <a:p>
            <a:pPr algn="ctr"/>
            <a:r>
              <a:rPr lang="en-US" sz="3600" b="1" dirty="0"/>
              <a:t>Agile User Story</a:t>
            </a:r>
            <a:endParaRPr lang="en-IN" sz="3600" b="1" dirty="0"/>
          </a:p>
        </p:txBody>
      </p:sp>
      <p:graphicFrame>
        <p:nvGraphicFramePr>
          <p:cNvPr id="6" name="Table 5">
            <a:extLst>
              <a:ext uri="{FF2B5EF4-FFF2-40B4-BE49-F238E27FC236}">
                <a16:creationId xmlns:a16="http://schemas.microsoft.com/office/drawing/2014/main" id="{661D447A-2C55-5BB6-4833-2CDF39864A34}"/>
              </a:ext>
            </a:extLst>
          </p:cNvPr>
          <p:cNvGraphicFramePr>
            <a:graphicFrameLocks noGrp="1"/>
          </p:cNvGraphicFramePr>
          <p:nvPr>
            <p:extLst>
              <p:ext uri="{D42A27DB-BD31-4B8C-83A1-F6EECF244321}">
                <p14:modId xmlns:p14="http://schemas.microsoft.com/office/powerpoint/2010/main" val="3835618366"/>
              </p:ext>
            </p:extLst>
          </p:nvPr>
        </p:nvGraphicFramePr>
        <p:xfrm>
          <a:off x="1203961" y="878629"/>
          <a:ext cx="9425184" cy="5298337"/>
        </p:xfrm>
        <a:graphic>
          <a:graphicData uri="http://schemas.openxmlformats.org/drawingml/2006/table">
            <a:tbl>
              <a:tblPr firstRow="1" firstCol="1" bandRow="1">
                <a:tableStyleId>{5C22544A-7EE6-4342-B048-85BDC9FD1C3A}</a:tableStyleId>
              </a:tblPr>
              <a:tblGrid>
                <a:gridCol w="3404286">
                  <a:extLst>
                    <a:ext uri="{9D8B030D-6E8A-4147-A177-3AD203B41FA5}">
                      <a16:colId xmlns:a16="http://schemas.microsoft.com/office/drawing/2014/main" val="2540204775"/>
                    </a:ext>
                  </a:extLst>
                </a:gridCol>
                <a:gridCol w="3404286">
                  <a:extLst>
                    <a:ext uri="{9D8B030D-6E8A-4147-A177-3AD203B41FA5}">
                      <a16:colId xmlns:a16="http://schemas.microsoft.com/office/drawing/2014/main" val="2697091031"/>
                    </a:ext>
                  </a:extLst>
                </a:gridCol>
                <a:gridCol w="2616612">
                  <a:extLst>
                    <a:ext uri="{9D8B030D-6E8A-4147-A177-3AD203B41FA5}">
                      <a16:colId xmlns:a16="http://schemas.microsoft.com/office/drawing/2014/main" val="1601794408"/>
                    </a:ext>
                  </a:extLst>
                </a:gridCol>
              </a:tblGrid>
              <a:tr h="221953">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User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Action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Value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3272679321"/>
                  </a:ext>
                </a:extLst>
              </a:tr>
              <a:tr h="221953">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 User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register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that I register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1147706113"/>
                  </a:ext>
                </a:extLst>
              </a:tr>
              <a:tr h="231806">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 User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login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that I logged 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1481343572"/>
                  </a:ext>
                </a:extLst>
              </a:tr>
              <a:tr h="221953">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 User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select game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select a game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767386409"/>
                  </a:ext>
                </a:extLst>
              </a:tr>
              <a:tr h="221953">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 User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add to cart a game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added game to my cart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2530126497"/>
                  </a:ext>
                </a:extLst>
              </a:tr>
              <a:tr h="245807">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As a User</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buy a game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got to purchase page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2791943465"/>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 User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purchase a game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purchased a game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1292973514"/>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 User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search game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enter input in search bar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1519175906"/>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 User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filter game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select filter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4291623671"/>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 Vendor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add product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fill the 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2099423124"/>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 Vendor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I want to view product</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Click on view product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1398943227"/>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 Vendor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Contact admin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fill the contact 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1094826279"/>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an admin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logged 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fill the 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42429983"/>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an admin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add platform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fill the 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672220200"/>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an admin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add features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fill the 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2842045195"/>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an admin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add modes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fill the 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3745879261"/>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an admin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add categories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fill the 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2683219849"/>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an admin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add OS Versions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fill the 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323413774"/>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an admin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add processors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fill the 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3515431772"/>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an admin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add Video Cards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fill the 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2978116315"/>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an admin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add offers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So, I fill the 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2332253451"/>
                  </a:ext>
                </a:extLst>
              </a:tr>
              <a:tr h="245807">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As an admin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I want to contact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So, I fill the form</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45996" marR="45996" marT="0" marB="0"/>
                </a:tc>
                <a:extLst>
                  <a:ext uri="{0D108BD9-81ED-4DB2-BD59-A6C34878D82A}">
                    <a16:rowId xmlns:a16="http://schemas.microsoft.com/office/drawing/2014/main" val="1774191509"/>
                  </a:ext>
                </a:extLst>
              </a:tr>
            </a:tbl>
          </a:graphicData>
        </a:graphic>
      </p:graphicFrame>
    </p:spTree>
    <p:extLst>
      <p:ext uri="{BB962C8B-B14F-4D97-AF65-F5344CB8AC3E}">
        <p14:creationId xmlns:p14="http://schemas.microsoft.com/office/powerpoint/2010/main" val="40083152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78D24-FFD2-87A8-F4CF-EB01E2F01961}"/>
              </a:ext>
            </a:extLst>
          </p:cNvPr>
          <p:cNvSpPr>
            <a:spLocks noGrp="1"/>
          </p:cNvSpPr>
          <p:nvPr>
            <p:ph type="title"/>
          </p:nvPr>
        </p:nvSpPr>
        <p:spPr>
          <a:xfrm>
            <a:off x="1139952" y="103691"/>
            <a:ext cx="9912096" cy="1014984"/>
          </a:xfrm>
        </p:spPr>
        <p:txBody>
          <a:bodyPr/>
          <a:lstStyle/>
          <a:p>
            <a:r>
              <a:rPr lang="en-US" sz="4000" dirty="0"/>
              <a:t>Agile Release Plan</a:t>
            </a:r>
            <a:endParaRPr lang="en-IN" sz="4000" dirty="0"/>
          </a:p>
        </p:txBody>
      </p:sp>
      <p:sp>
        <p:nvSpPr>
          <p:cNvPr id="3" name="Slide Number Placeholder 2">
            <a:extLst>
              <a:ext uri="{FF2B5EF4-FFF2-40B4-BE49-F238E27FC236}">
                <a16:creationId xmlns:a16="http://schemas.microsoft.com/office/drawing/2014/main" id="{17022871-5756-50A7-F1BA-FAC82288C7DF}"/>
              </a:ext>
            </a:extLst>
          </p:cNvPr>
          <p:cNvSpPr>
            <a:spLocks noGrp="1"/>
          </p:cNvSpPr>
          <p:nvPr>
            <p:ph type="sldNum" sz="quarter" idx="12"/>
          </p:nvPr>
        </p:nvSpPr>
        <p:spPr/>
        <p:txBody>
          <a:bodyPr/>
          <a:lstStyle/>
          <a:p>
            <a:fld id="{8D0AFDD5-844D-364D-8AEC-50CF4D36D55D}" type="slidenum">
              <a:rPr lang="en-US" noProof="0" smtClean="0"/>
              <a:t>34</a:t>
            </a:fld>
            <a:endParaRPr lang="en-US" noProof="0"/>
          </a:p>
        </p:txBody>
      </p:sp>
      <p:sp>
        <p:nvSpPr>
          <p:cNvPr id="4" name="Footer Placeholder 3">
            <a:extLst>
              <a:ext uri="{FF2B5EF4-FFF2-40B4-BE49-F238E27FC236}">
                <a16:creationId xmlns:a16="http://schemas.microsoft.com/office/drawing/2014/main" id="{6E050791-838C-FD6E-88E7-050C32922012}"/>
              </a:ext>
            </a:extLst>
          </p:cNvPr>
          <p:cNvSpPr>
            <a:spLocks noGrp="1"/>
          </p:cNvSpPr>
          <p:nvPr>
            <p:ph type="ftr" sz="quarter" idx="11"/>
          </p:nvPr>
        </p:nvSpPr>
        <p:spPr/>
        <p:txBody>
          <a:bodyPr/>
          <a:lstStyle/>
          <a:p>
            <a:r>
              <a:rPr lang="en-US" noProof="0"/>
              <a:t>Presentation title</a:t>
            </a:r>
          </a:p>
        </p:txBody>
      </p:sp>
      <p:sp>
        <p:nvSpPr>
          <p:cNvPr id="5" name="Date Placeholder 4">
            <a:extLst>
              <a:ext uri="{FF2B5EF4-FFF2-40B4-BE49-F238E27FC236}">
                <a16:creationId xmlns:a16="http://schemas.microsoft.com/office/drawing/2014/main" id="{F293C6AD-630B-1FE2-47EE-62E94D353A0C}"/>
              </a:ext>
            </a:extLst>
          </p:cNvPr>
          <p:cNvSpPr>
            <a:spLocks noGrp="1"/>
          </p:cNvSpPr>
          <p:nvPr>
            <p:ph type="dt" sz="half" idx="10"/>
          </p:nvPr>
        </p:nvSpPr>
        <p:spPr/>
        <p:txBody>
          <a:bodyPr/>
          <a:lstStyle/>
          <a:p>
            <a:r>
              <a:rPr lang="en-US" noProof="0"/>
              <a:t>20XX</a:t>
            </a:r>
          </a:p>
        </p:txBody>
      </p:sp>
      <p:graphicFrame>
        <p:nvGraphicFramePr>
          <p:cNvPr id="7" name="Table 6">
            <a:extLst>
              <a:ext uri="{FF2B5EF4-FFF2-40B4-BE49-F238E27FC236}">
                <a16:creationId xmlns:a16="http://schemas.microsoft.com/office/drawing/2014/main" id="{DF270013-FD58-3B30-04CB-7399E1B35AAF}"/>
              </a:ext>
            </a:extLst>
          </p:cNvPr>
          <p:cNvGraphicFramePr>
            <a:graphicFrameLocks noGrp="1"/>
          </p:cNvGraphicFramePr>
          <p:nvPr>
            <p:extLst>
              <p:ext uri="{D42A27DB-BD31-4B8C-83A1-F6EECF244321}">
                <p14:modId xmlns:p14="http://schemas.microsoft.com/office/powerpoint/2010/main" val="2761420463"/>
              </p:ext>
            </p:extLst>
          </p:nvPr>
        </p:nvGraphicFramePr>
        <p:xfrm>
          <a:off x="1203960" y="1514341"/>
          <a:ext cx="9425186" cy="4788204"/>
        </p:xfrm>
        <a:graphic>
          <a:graphicData uri="http://schemas.openxmlformats.org/drawingml/2006/table">
            <a:tbl>
              <a:tblPr firstRow="1" firstCol="1" bandRow="1">
                <a:tableStyleId>{5C22544A-7EE6-4342-B048-85BDC9FD1C3A}</a:tableStyleId>
              </a:tblPr>
              <a:tblGrid>
                <a:gridCol w="2550941">
                  <a:extLst>
                    <a:ext uri="{9D8B030D-6E8A-4147-A177-3AD203B41FA5}">
                      <a16:colId xmlns:a16="http://schemas.microsoft.com/office/drawing/2014/main" val="183070666"/>
                    </a:ext>
                  </a:extLst>
                </a:gridCol>
                <a:gridCol w="1658635">
                  <a:extLst>
                    <a:ext uri="{9D8B030D-6E8A-4147-A177-3AD203B41FA5}">
                      <a16:colId xmlns:a16="http://schemas.microsoft.com/office/drawing/2014/main" val="3224937716"/>
                    </a:ext>
                  </a:extLst>
                </a:gridCol>
                <a:gridCol w="1446058">
                  <a:extLst>
                    <a:ext uri="{9D8B030D-6E8A-4147-A177-3AD203B41FA5}">
                      <a16:colId xmlns:a16="http://schemas.microsoft.com/office/drawing/2014/main" val="1415954756"/>
                    </a:ext>
                  </a:extLst>
                </a:gridCol>
                <a:gridCol w="1343705">
                  <a:extLst>
                    <a:ext uri="{9D8B030D-6E8A-4147-A177-3AD203B41FA5}">
                      <a16:colId xmlns:a16="http://schemas.microsoft.com/office/drawing/2014/main" val="2399610413"/>
                    </a:ext>
                  </a:extLst>
                </a:gridCol>
                <a:gridCol w="1174871">
                  <a:extLst>
                    <a:ext uri="{9D8B030D-6E8A-4147-A177-3AD203B41FA5}">
                      <a16:colId xmlns:a16="http://schemas.microsoft.com/office/drawing/2014/main" val="2453835435"/>
                    </a:ext>
                  </a:extLst>
                </a:gridCol>
                <a:gridCol w="1250976">
                  <a:extLst>
                    <a:ext uri="{9D8B030D-6E8A-4147-A177-3AD203B41FA5}">
                      <a16:colId xmlns:a16="http://schemas.microsoft.com/office/drawing/2014/main" val="609608074"/>
                    </a:ext>
                  </a:extLst>
                </a:gridCol>
              </a:tblGrid>
              <a:tr h="187248">
                <a:tc>
                  <a:txBody>
                    <a:bodyPr/>
                    <a:lstStyle/>
                    <a:p>
                      <a:pPr>
                        <a:lnSpc>
                          <a:spcPct val="107000"/>
                        </a:lnSpc>
                        <a:spcAft>
                          <a:spcPts val="800"/>
                        </a:spcAft>
                        <a:tabLst>
                          <a:tab pos="721995" algn="l"/>
                        </a:tabLst>
                      </a:pPr>
                      <a:r>
                        <a:rPr lang="en-IN" sz="1200" kern="100">
                          <a:solidFill>
                            <a:schemeClr val="tx1"/>
                          </a:solidFill>
                          <a:effectLst/>
                          <a:latin typeface="+mj-lt"/>
                        </a:rPr>
                        <a:t>TASK NAME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DURATION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START</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FINISH</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STATUS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RELEASE DATE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extLst>
                  <a:ext uri="{0D108BD9-81ED-4DB2-BD59-A6C34878D82A}">
                    <a16:rowId xmlns:a16="http://schemas.microsoft.com/office/drawing/2014/main" val="17257855"/>
                  </a:ext>
                </a:extLst>
              </a:tr>
              <a:tr h="570190">
                <a:tc>
                  <a:txBody>
                    <a:bodyPr/>
                    <a:lstStyle/>
                    <a:p>
                      <a:pPr>
                        <a:lnSpc>
                          <a:spcPct val="107000"/>
                        </a:lnSpc>
                        <a:spcAft>
                          <a:spcPts val="800"/>
                        </a:spcAft>
                        <a:tabLst>
                          <a:tab pos="721995" algn="l"/>
                        </a:tabLst>
                      </a:pPr>
                      <a:r>
                        <a:rPr lang="en-IN" sz="1200" kern="100" dirty="0">
                          <a:solidFill>
                            <a:schemeClr val="tx1"/>
                          </a:solidFill>
                          <a:effectLst/>
                          <a:latin typeface="+mj-lt"/>
                        </a:rPr>
                        <a:t>Admin Side/Vendor Side/Customer Side:</a:t>
                      </a:r>
                    </a:p>
                    <a:p>
                      <a:pPr>
                        <a:lnSpc>
                          <a:spcPct val="107000"/>
                        </a:lnSpc>
                        <a:spcAft>
                          <a:spcPts val="800"/>
                        </a:spcAft>
                        <a:tabLst>
                          <a:tab pos="721995" algn="l"/>
                        </a:tabLst>
                      </a:pPr>
                      <a:r>
                        <a:rPr lang="en-IN" sz="1200" kern="100" dirty="0">
                          <a:solidFill>
                            <a:schemeClr val="tx1"/>
                          </a:solidFill>
                          <a:effectLst/>
                          <a:latin typeface="+mj-lt"/>
                        </a:rPr>
                        <a:t>    -Login/Registration</a:t>
                      </a:r>
                    </a:p>
                    <a:p>
                      <a:pPr>
                        <a:lnSpc>
                          <a:spcPct val="107000"/>
                        </a:lnSpc>
                        <a:spcAft>
                          <a:spcPts val="800"/>
                        </a:spcAft>
                        <a:tabLst>
                          <a:tab pos="721995" algn="l"/>
                        </a:tabLst>
                      </a:pPr>
                      <a:r>
                        <a:rPr lang="en-IN" sz="1200" kern="100" dirty="0">
                          <a:solidFill>
                            <a:schemeClr val="tx1"/>
                          </a:solidFill>
                          <a:effectLst/>
                          <a:latin typeface="+mj-lt"/>
                        </a:rPr>
                        <a:t>    -Logout</a:t>
                      </a:r>
                      <a:endParaRPr lang="en-IN" sz="1200" kern="100" dirty="0">
                        <a:solidFill>
                          <a:schemeClr val="tx1"/>
                        </a:solidFill>
                        <a:effectLst/>
                        <a:latin typeface="+mj-lt"/>
                        <a:cs typeface="Times New Roman" panose="02020603050405020304" pitchFamily="18" charset="0"/>
                      </a:endParaRPr>
                    </a:p>
                    <a:p>
                      <a:pPr>
                        <a:lnSpc>
                          <a:spcPct val="107000"/>
                        </a:lnSpc>
                        <a:spcAft>
                          <a:spcPts val="800"/>
                        </a:spcAft>
                        <a:tabLst>
                          <a:tab pos="721995" algn="l"/>
                        </a:tabLst>
                      </a:pPr>
                      <a:endParaRPr lang="en-IN" sz="1200" kern="100" dirty="0">
                        <a:solidFill>
                          <a:schemeClr val="tx1"/>
                        </a:solidFill>
                        <a:effectLst/>
                        <a:latin typeface="+mj-lt"/>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3 days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17/03/2023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19/03/2023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complete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20/03/2023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extLst>
                  <a:ext uri="{0D108BD9-81ED-4DB2-BD59-A6C34878D82A}">
                    <a16:rowId xmlns:a16="http://schemas.microsoft.com/office/drawing/2014/main" val="3191991975"/>
                  </a:ext>
                </a:extLst>
              </a:tr>
              <a:tr h="736731">
                <a:tc>
                  <a:txBody>
                    <a:bodyPr/>
                    <a:lstStyle/>
                    <a:p>
                      <a:pPr>
                        <a:lnSpc>
                          <a:spcPct val="107000"/>
                        </a:lnSpc>
                        <a:spcAft>
                          <a:spcPts val="800"/>
                        </a:spcAft>
                        <a:tabLst>
                          <a:tab pos="721995" algn="l"/>
                        </a:tabLst>
                      </a:pPr>
                      <a:r>
                        <a:rPr lang="en-IN" sz="1200" kern="100" dirty="0">
                          <a:solidFill>
                            <a:schemeClr val="tx1"/>
                          </a:solidFill>
                          <a:effectLst/>
                          <a:latin typeface="+mj-lt"/>
                        </a:rPr>
                        <a:t>Admin Side:</a:t>
                      </a:r>
                    </a:p>
                    <a:p>
                      <a:pPr>
                        <a:lnSpc>
                          <a:spcPct val="107000"/>
                        </a:lnSpc>
                        <a:spcAft>
                          <a:spcPts val="800"/>
                        </a:spcAft>
                        <a:tabLst>
                          <a:tab pos="721995" algn="l"/>
                        </a:tabLst>
                      </a:pPr>
                      <a:r>
                        <a:rPr lang="en-IN" sz="1200" kern="100" dirty="0">
                          <a:solidFill>
                            <a:schemeClr val="tx1"/>
                          </a:solidFill>
                          <a:effectLst/>
                          <a:latin typeface="+mj-lt"/>
                        </a:rPr>
                        <a:t>    -Platform CRUD</a:t>
                      </a:r>
                    </a:p>
                    <a:p>
                      <a:pPr>
                        <a:lnSpc>
                          <a:spcPct val="107000"/>
                        </a:lnSpc>
                        <a:spcAft>
                          <a:spcPts val="800"/>
                        </a:spcAft>
                        <a:tabLst>
                          <a:tab pos="721995" algn="l"/>
                        </a:tabLst>
                      </a:pPr>
                      <a:r>
                        <a:rPr lang="en-IN" sz="1200" kern="100" dirty="0">
                          <a:solidFill>
                            <a:schemeClr val="tx1"/>
                          </a:solidFill>
                          <a:effectLst/>
                          <a:latin typeface="+mj-lt"/>
                        </a:rPr>
                        <a:t>    -Game Features CRUD</a:t>
                      </a:r>
                    </a:p>
                    <a:p>
                      <a:pPr>
                        <a:lnSpc>
                          <a:spcPct val="107000"/>
                        </a:lnSpc>
                        <a:spcAft>
                          <a:spcPts val="800"/>
                        </a:spcAft>
                        <a:tabLst>
                          <a:tab pos="721995" algn="l"/>
                        </a:tabLst>
                      </a:pPr>
                      <a:r>
                        <a:rPr lang="en-IN" sz="1200" kern="100" dirty="0">
                          <a:solidFill>
                            <a:schemeClr val="tx1"/>
                          </a:solidFill>
                          <a:effectLst/>
                          <a:latin typeface="+mj-lt"/>
                        </a:rPr>
                        <a:t>    -Game Modes CRUD</a:t>
                      </a:r>
                    </a:p>
                    <a:p>
                      <a:pPr>
                        <a:lnSpc>
                          <a:spcPct val="107000"/>
                        </a:lnSpc>
                        <a:spcAft>
                          <a:spcPts val="800"/>
                        </a:spcAft>
                        <a:tabLst>
                          <a:tab pos="721995" algn="l"/>
                        </a:tabLst>
                      </a:pPr>
                      <a:r>
                        <a:rPr lang="en-IN" sz="1200" kern="100" dirty="0">
                          <a:solidFill>
                            <a:schemeClr val="tx1"/>
                          </a:solidFill>
                          <a:effectLst/>
                          <a:latin typeface="+mj-lt"/>
                        </a:rPr>
                        <a:t>    -Game Categories CRUD</a:t>
                      </a:r>
                    </a:p>
                    <a:p>
                      <a:pPr>
                        <a:lnSpc>
                          <a:spcPct val="107000"/>
                        </a:lnSpc>
                        <a:spcAft>
                          <a:spcPts val="800"/>
                        </a:spcAft>
                        <a:tabLst>
                          <a:tab pos="721995" algn="l"/>
                        </a:tabLst>
                      </a:pP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7 days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20/03/2023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26/03/2023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complete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27/03/2023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extLst>
                  <a:ext uri="{0D108BD9-81ED-4DB2-BD59-A6C34878D82A}">
                    <a16:rowId xmlns:a16="http://schemas.microsoft.com/office/drawing/2014/main" val="3651644667"/>
                  </a:ext>
                </a:extLst>
              </a:tr>
              <a:tr h="903272">
                <a:tc>
                  <a:txBody>
                    <a:bodyPr/>
                    <a:lstStyle/>
                    <a:p>
                      <a:pPr>
                        <a:lnSpc>
                          <a:spcPct val="107000"/>
                        </a:lnSpc>
                        <a:spcAft>
                          <a:spcPts val="800"/>
                        </a:spcAft>
                        <a:tabLst>
                          <a:tab pos="721995" algn="l"/>
                        </a:tabLst>
                      </a:pPr>
                      <a:r>
                        <a:rPr lang="en-IN" sz="1200" kern="100" dirty="0">
                          <a:solidFill>
                            <a:schemeClr val="tx1"/>
                          </a:solidFill>
                          <a:effectLst/>
                          <a:latin typeface="+mj-lt"/>
                        </a:rPr>
                        <a:t>Admin Side:</a:t>
                      </a:r>
                    </a:p>
                    <a:p>
                      <a:pPr>
                        <a:lnSpc>
                          <a:spcPct val="107000"/>
                        </a:lnSpc>
                        <a:spcAft>
                          <a:spcPts val="800"/>
                        </a:spcAft>
                        <a:tabLst>
                          <a:tab pos="721995" algn="l"/>
                        </a:tabLst>
                      </a:pPr>
                      <a:r>
                        <a:rPr lang="en-IN" sz="1200" kern="100" dirty="0">
                          <a:solidFill>
                            <a:schemeClr val="tx1"/>
                          </a:solidFill>
                          <a:effectLst/>
                          <a:latin typeface="+mj-lt"/>
                        </a:rPr>
                        <a:t>    -OS &amp; Versions CRUD</a:t>
                      </a:r>
                    </a:p>
                    <a:p>
                      <a:pPr>
                        <a:lnSpc>
                          <a:spcPct val="107000"/>
                        </a:lnSpc>
                        <a:spcAft>
                          <a:spcPts val="800"/>
                        </a:spcAft>
                        <a:tabLst>
                          <a:tab pos="721995" algn="l"/>
                        </a:tabLst>
                      </a:pPr>
                      <a:r>
                        <a:rPr lang="en-IN" sz="1200" kern="100" dirty="0">
                          <a:solidFill>
                            <a:schemeClr val="tx1"/>
                          </a:solidFill>
                          <a:effectLst/>
                          <a:latin typeface="+mj-lt"/>
                        </a:rPr>
                        <a:t>    -Processors CRUD</a:t>
                      </a:r>
                    </a:p>
                    <a:p>
                      <a:pPr>
                        <a:lnSpc>
                          <a:spcPct val="107000"/>
                        </a:lnSpc>
                        <a:spcAft>
                          <a:spcPts val="800"/>
                        </a:spcAft>
                        <a:tabLst>
                          <a:tab pos="721995" algn="l"/>
                        </a:tabLst>
                      </a:pPr>
                      <a:r>
                        <a:rPr lang="en-IN" sz="1200" kern="100" dirty="0">
                          <a:solidFill>
                            <a:schemeClr val="tx1"/>
                          </a:solidFill>
                          <a:effectLst/>
                          <a:latin typeface="+mj-lt"/>
                        </a:rPr>
                        <a:t>    -VC &amp; Versions CRUD</a:t>
                      </a:r>
                    </a:p>
                    <a:p>
                      <a:pPr>
                        <a:lnSpc>
                          <a:spcPct val="107000"/>
                        </a:lnSpc>
                        <a:spcAft>
                          <a:spcPts val="800"/>
                        </a:spcAft>
                        <a:tabLst>
                          <a:tab pos="721995" algn="l"/>
                        </a:tabLst>
                      </a:pPr>
                      <a:r>
                        <a:rPr lang="en-IN" sz="1200" kern="100" dirty="0">
                          <a:solidFill>
                            <a:schemeClr val="tx1"/>
                          </a:solidFill>
                          <a:effectLst/>
                          <a:latin typeface="+mj-lt"/>
                        </a:rPr>
                        <a:t>    -Offer CRUD</a:t>
                      </a:r>
                    </a:p>
                    <a:p>
                      <a:pPr>
                        <a:lnSpc>
                          <a:spcPct val="107000"/>
                        </a:lnSpc>
                        <a:spcAft>
                          <a:spcPts val="800"/>
                        </a:spcAft>
                        <a:tabLst>
                          <a:tab pos="721995" algn="l"/>
                        </a:tabLst>
                      </a:pPr>
                      <a:r>
                        <a:rPr lang="en-IN" sz="1200" kern="100" dirty="0">
                          <a:solidFill>
                            <a:schemeClr val="tx1"/>
                          </a:solidFill>
                          <a:effectLst/>
                          <a:latin typeface="+mj-lt"/>
                        </a:rPr>
                        <a:t> </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dirty="0">
                          <a:solidFill>
                            <a:schemeClr val="tx1"/>
                          </a:solidFill>
                          <a:effectLst/>
                          <a:latin typeface="+mj-lt"/>
                        </a:rPr>
                        <a:t>7 days</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27/03/2023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02/04/2023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complete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dirty="0">
                          <a:solidFill>
                            <a:schemeClr val="tx1"/>
                          </a:solidFill>
                          <a:effectLst/>
                          <a:latin typeface="+mj-lt"/>
                        </a:rPr>
                        <a:t>03/04/2023</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extLst>
                  <a:ext uri="{0D108BD9-81ED-4DB2-BD59-A6C34878D82A}">
                    <a16:rowId xmlns:a16="http://schemas.microsoft.com/office/drawing/2014/main" val="4088937477"/>
                  </a:ext>
                </a:extLst>
              </a:tr>
            </a:tbl>
          </a:graphicData>
        </a:graphic>
      </p:graphicFrame>
    </p:spTree>
    <p:extLst>
      <p:ext uri="{BB962C8B-B14F-4D97-AF65-F5344CB8AC3E}">
        <p14:creationId xmlns:p14="http://schemas.microsoft.com/office/powerpoint/2010/main" val="1063433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5E8FDE5-C802-4BCA-3E3E-5C7C663B5707}"/>
              </a:ext>
            </a:extLst>
          </p:cNvPr>
          <p:cNvSpPr>
            <a:spLocks noGrp="1"/>
          </p:cNvSpPr>
          <p:nvPr>
            <p:ph type="sldNum" sz="quarter" idx="12"/>
          </p:nvPr>
        </p:nvSpPr>
        <p:spPr/>
        <p:txBody>
          <a:bodyPr/>
          <a:lstStyle/>
          <a:p>
            <a:fld id="{8D0AFDD5-844D-364D-8AEC-50CF4D36D55D}" type="slidenum">
              <a:rPr lang="en-US" noProof="0" smtClean="0"/>
              <a:t>35</a:t>
            </a:fld>
            <a:endParaRPr lang="en-US" noProof="0"/>
          </a:p>
        </p:txBody>
      </p:sp>
      <p:sp>
        <p:nvSpPr>
          <p:cNvPr id="3" name="Footer Placeholder 2">
            <a:extLst>
              <a:ext uri="{FF2B5EF4-FFF2-40B4-BE49-F238E27FC236}">
                <a16:creationId xmlns:a16="http://schemas.microsoft.com/office/drawing/2014/main" id="{2D643417-E3B4-606E-64D5-687C96896154}"/>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D3BC4630-1E41-F62D-663E-0C4B56A05CD1}"/>
              </a:ext>
            </a:extLst>
          </p:cNvPr>
          <p:cNvSpPr>
            <a:spLocks noGrp="1"/>
          </p:cNvSpPr>
          <p:nvPr>
            <p:ph type="dt" sz="half" idx="10"/>
          </p:nvPr>
        </p:nvSpPr>
        <p:spPr/>
        <p:txBody>
          <a:bodyPr/>
          <a:lstStyle/>
          <a:p>
            <a:r>
              <a:rPr lang="en-US" noProof="0"/>
              <a:t>20XX</a:t>
            </a:r>
          </a:p>
        </p:txBody>
      </p:sp>
      <p:graphicFrame>
        <p:nvGraphicFramePr>
          <p:cNvPr id="5" name="Table 4">
            <a:extLst>
              <a:ext uri="{FF2B5EF4-FFF2-40B4-BE49-F238E27FC236}">
                <a16:creationId xmlns:a16="http://schemas.microsoft.com/office/drawing/2014/main" id="{878B4277-87DF-B412-0035-4F3B20EEB9DC}"/>
              </a:ext>
            </a:extLst>
          </p:cNvPr>
          <p:cNvGraphicFramePr>
            <a:graphicFrameLocks noGrp="1"/>
          </p:cNvGraphicFramePr>
          <p:nvPr>
            <p:extLst>
              <p:ext uri="{D42A27DB-BD31-4B8C-83A1-F6EECF244321}">
                <p14:modId xmlns:p14="http://schemas.microsoft.com/office/powerpoint/2010/main" val="4133515471"/>
              </p:ext>
            </p:extLst>
          </p:nvPr>
        </p:nvGraphicFramePr>
        <p:xfrm>
          <a:off x="1203960" y="640921"/>
          <a:ext cx="9425186" cy="5774563"/>
        </p:xfrm>
        <a:graphic>
          <a:graphicData uri="http://schemas.openxmlformats.org/drawingml/2006/table">
            <a:tbl>
              <a:tblPr firstRow="1" firstCol="1" bandRow="1">
                <a:tableStyleId>{5C22544A-7EE6-4342-B048-85BDC9FD1C3A}</a:tableStyleId>
              </a:tblPr>
              <a:tblGrid>
                <a:gridCol w="2550941">
                  <a:extLst>
                    <a:ext uri="{9D8B030D-6E8A-4147-A177-3AD203B41FA5}">
                      <a16:colId xmlns:a16="http://schemas.microsoft.com/office/drawing/2014/main" val="860509501"/>
                    </a:ext>
                  </a:extLst>
                </a:gridCol>
                <a:gridCol w="1658635">
                  <a:extLst>
                    <a:ext uri="{9D8B030D-6E8A-4147-A177-3AD203B41FA5}">
                      <a16:colId xmlns:a16="http://schemas.microsoft.com/office/drawing/2014/main" val="2266487121"/>
                    </a:ext>
                  </a:extLst>
                </a:gridCol>
                <a:gridCol w="1446058">
                  <a:extLst>
                    <a:ext uri="{9D8B030D-6E8A-4147-A177-3AD203B41FA5}">
                      <a16:colId xmlns:a16="http://schemas.microsoft.com/office/drawing/2014/main" val="655614480"/>
                    </a:ext>
                  </a:extLst>
                </a:gridCol>
                <a:gridCol w="1343705">
                  <a:extLst>
                    <a:ext uri="{9D8B030D-6E8A-4147-A177-3AD203B41FA5}">
                      <a16:colId xmlns:a16="http://schemas.microsoft.com/office/drawing/2014/main" val="2305427257"/>
                    </a:ext>
                  </a:extLst>
                </a:gridCol>
                <a:gridCol w="1174871">
                  <a:extLst>
                    <a:ext uri="{9D8B030D-6E8A-4147-A177-3AD203B41FA5}">
                      <a16:colId xmlns:a16="http://schemas.microsoft.com/office/drawing/2014/main" val="266741333"/>
                    </a:ext>
                  </a:extLst>
                </a:gridCol>
                <a:gridCol w="1250976">
                  <a:extLst>
                    <a:ext uri="{9D8B030D-6E8A-4147-A177-3AD203B41FA5}">
                      <a16:colId xmlns:a16="http://schemas.microsoft.com/office/drawing/2014/main" val="612531907"/>
                    </a:ext>
                  </a:extLst>
                </a:gridCol>
              </a:tblGrid>
              <a:tr h="570190">
                <a:tc>
                  <a:txBody>
                    <a:bodyPr/>
                    <a:lstStyle/>
                    <a:p>
                      <a:pPr>
                        <a:lnSpc>
                          <a:spcPct val="107000"/>
                        </a:lnSpc>
                        <a:spcAft>
                          <a:spcPts val="800"/>
                        </a:spcAft>
                        <a:tabLst>
                          <a:tab pos="721995" algn="l"/>
                        </a:tabLst>
                      </a:pPr>
                      <a:r>
                        <a:rPr lang="en-IN" sz="1200" kern="100" dirty="0">
                          <a:solidFill>
                            <a:schemeClr val="tx1"/>
                          </a:solidFill>
                          <a:effectLst/>
                          <a:latin typeface="+mj-lt"/>
                        </a:rPr>
                        <a:t>Admin Side:</a:t>
                      </a:r>
                    </a:p>
                    <a:p>
                      <a:pPr>
                        <a:lnSpc>
                          <a:spcPct val="107000"/>
                        </a:lnSpc>
                        <a:spcAft>
                          <a:spcPts val="800"/>
                        </a:spcAft>
                        <a:tabLst>
                          <a:tab pos="721995" algn="l"/>
                        </a:tabLst>
                      </a:pPr>
                      <a:r>
                        <a:rPr lang="en-IN" sz="1200" kern="100" dirty="0">
                          <a:solidFill>
                            <a:schemeClr val="tx1"/>
                          </a:solidFill>
                          <a:effectLst/>
                          <a:latin typeface="+mj-lt"/>
                        </a:rPr>
                        <a:t>    -Plan CRUD</a:t>
                      </a:r>
                    </a:p>
                    <a:p>
                      <a:pPr>
                        <a:lnSpc>
                          <a:spcPct val="107000"/>
                        </a:lnSpc>
                        <a:spcAft>
                          <a:spcPts val="800"/>
                        </a:spcAft>
                        <a:tabLst>
                          <a:tab pos="721995" algn="l"/>
                        </a:tabLst>
                      </a:pPr>
                      <a:r>
                        <a:rPr lang="en-IN" sz="1200" kern="100" dirty="0">
                          <a:solidFill>
                            <a:schemeClr val="tx1"/>
                          </a:solidFill>
                          <a:effectLst/>
                          <a:latin typeface="+mj-lt"/>
                        </a:rPr>
                        <a:t>Vendor Side:</a:t>
                      </a:r>
                    </a:p>
                    <a:p>
                      <a:pPr>
                        <a:lnSpc>
                          <a:spcPct val="107000"/>
                        </a:lnSpc>
                        <a:spcAft>
                          <a:spcPts val="800"/>
                        </a:spcAft>
                        <a:tabLst>
                          <a:tab pos="721995" algn="l"/>
                        </a:tabLst>
                      </a:pPr>
                      <a:r>
                        <a:rPr lang="en-IN" sz="1200" kern="100" dirty="0">
                          <a:solidFill>
                            <a:schemeClr val="tx1"/>
                          </a:solidFill>
                          <a:effectLst/>
                          <a:latin typeface="+mj-lt"/>
                        </a:rPr>
                        <a:t>    -Game CRUD</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7 days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03/04/2023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09/04/2023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complete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10/04/2023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extLst>
                  <a:ext uri="{0D108BD9-81ED-4DB2-BD59-A6C34878D82A}">
                    <a16:rowId xmlns:a16="http://schemas.microsoft.com/office/drawing/2014/main" val="1593628529"/>
                  </a:ext>
                </a:extLst>
              </a:tr>
              <a:tr h="903272">
                <a:tc>
                  <a:txBody>
                    <a:bodyPr/>
                    <a:lstStyle/>
                    <a:p>
                      <a:pPr>
                        <a:lnSpc>
                          <a:spcPct val="107000"/>
                        </a:lnSpc>
                        <a:spcAft>
                          <a:spcPts val="800"/>
                        </a:spcAft>
                        <a:tabLst>
                          <a:tab pos="721995" algn="l"/>
                        </a:tabLst>
                      </a:pPr>
                      <a:r>
                        <a:rPr lang="en-IN" sz="1200" kern="100" dirty="0">
                          <a:solidFill>
                            <a:schemeClr val="tx1"/>
                          </a:solidFill>
                          <a:effectLst/>
                          <a:latin typeface="+mj-lt"/>
                        </a:rPr>
                        <a:t>Vendor Side:</a:t>
                      </a:r>
                    </a:p>
                    <a:p>
                      <a:pPr>
                        <a:lnSpc>
                          <a:spcPct val="107000"/>
                        </a:lnSpc>
                        <a:spcAft>
                          <a:spcPts val="800"/>
                        </a:spcAft>
                        <a:tabLst>
                          <a:tab pos="721995" algn="l"/>
                        </a:tabLst>
                      </a:pPr>
                      <a:r>
                        <a:rPr lang="en-IN" sz="1200" kern="100" dirty="0">
                          <a:solidFill>
                            <a:schemeClr val="tx1"/>
                          </a:solidFill>
                          <a:effectLst/>
                          <a:latin typeface="+mj-lt"/>
                        </a:rPr>
                        <a:t>    -Contact CRUD</a:t>
                      </a:r>
                    </a:p>
                    <a:p>
                      <a:pPr>
                        <a:lnSpc>
                          <a:spcPct val="107000"/>
                        </a:lnSpc>
                        <a:spcAft>
                          <a:spcPts val="800"/>
                        </a:spcAft>
                        <a:tabLst>
                          <a:tab pos="721995" algn="l"/>
                        </a:tabLst>
                      </a:pPr>
                      <a:r>
                        <a:rPr lang="en-IN" sz="1200" kern="100" dirty="0">
                          <a:solidFill>
                            <a:schemeClr val="tx1"/>
                          </a:solidFill>
                          <a:effectLst/>
                          <a:latin typeface="+mj-lt"/>
                        </a:rPr>
                        <a:t>Customer Side:</a:t>
                      </a:r>
                    </a:p>
                    <a:p>
                      <a:pPr>
                        <a:lnSpc>
                          <a:spcPct val="107000"/>
                        </a:lnSpc>
                        <a:spcAft>
                          <a:spcPts val="800"/>
                        </a:spcAft>
                        <a:tabLst>
                          <a:tab pos="721995" algn="l"/>
                        </a:tabLst>
                      </a:pPr>
                      <a:r>
                        <a:rPr lang="en-IN" sz="1200" kern="100" dirty="0">
                          <a:solidFill>
                            <a:schemeClr val="tx1"/>
                          </a:solidFill>
                          <a:effectLst/>
                          <a:latin typeface="+mj-lt"/>
                        </a:rPr>
                        <a:t>    -Index Page</a:t>
                      </a:r>
                    </a:p>
                    <a:p>
                      <a:pPr>
                        <a:lnSpc>
                          <a:spcPct val="107000"/>
                        </a:lnSpc>
                        <a:spcAft>
                          <a:spcPts val="800"/>
                        </a:spcAft>
                        <a:tabLst>
                          <a:tab pos="721995" algn="l"/>
                        </a:tabLst>
                      </a:pPr>
                      <a:r>
                        <a:rPr lang="en-IN" sz="1200" kern="100" dirty="0">
                          <a:solidFill>
                            <a:schemeClr val="tx1"/>
                          </a:solidFill>
                          <a:effectLst/>
                          <a:latin typeface="+mj-lt"/>
                        </a:rPr>
                        <a:t>    -Browse Page</a:t>
                      </a:r>
                    </a:p>
                    <a:p>
                      <a:pPr>
                        <a:lnSpc>
                          <a:spcPct val="107000"/>
                        </a:lnSpc>
                        <a:spcAft>
                          <a:spcPts val="800"/>
                        </a:spcAft>
                        <a:tabLst>
                          <a:tab pos="721995" algn="l"/>
                        </a:tabLst>
                      </a:pPr>
                      <a:r>
                        <a:rPr lang="en-IN" sz="1200" kern="100" dirty="0">
                          <a:solidFill>
                            <a:schemeClr val="tx1"/>
                          </a:solidFill>
                          <a:effectLst/>
                          <a:latin typeface="+mj-lt"/>
                        </a:rPr>
                        <a:t>    -View Game Details</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7 days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10/04/2023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16/04/2023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complete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17/04/2023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extLst>
                  <a:ext uri="{0D108BD9-81ED-4DB2-BD59-A6C34878D82A}">
                    <a16:rowId xmlns:a16="http://schemas.microsoft.com/office/drawing/2014/main" val="2814616970"/>
                  </a:ext>
                </a:extLst>
              </a:tr>
              <a:tr h="736731">
                <a:tc>
                  <a:txBody>
                    <a:bodyPr/>
                    <a:lstStyle/>
                    <a:p>
                      <a:pPr>
                        <a:lnSpc>
                          <a:spcPct val="107000"/>
                        </a:lnSpc>
                        <a:spcAft>
                          <a:spcPts val="800"/>
                        </a:spcAft>
                        <a:tabLst>
                          <a:tab pos="721995" algn="l"/>
                        </a:tabLst>
                      </a:pPr>
                      <a:r>
                        <a:rPr lang="en-IN" sz="1200" kern="100" dirty="0">
                          <a:solidFill>
                            <a:schemeClr val="tx1"/>
                          </a:solidFill>
                          <a:effectLst/>
                          <a:latin typeface="+mj-lt"/>
                        </a:rPr>
                        <a:t>Customer Side:</a:t>
                      </a:r>
                    </a:p>
                    <a:p>
                      <a:pPr>
                        <a:lnSpc>
                          <a:spcPct val="107000"/>
                        </a:lnSpc>
                        <a:spcAft>
                          <a:spcPts val="800"/>
                        </a:spcAft>
                        <a:tabLst>
                          <a:tab pos="721995" algn="l"/>
                        </a:tabLst>
                      </a:pPr>
                      <a:r>
                        <a:rPr lang="en-IN" sz="1200" kern="100" dirty="0">
                          <a:solidFill>
                            <a:schemeClr val="tx1"/>
                          </a:solidFill>
                          <a:effectLst/>
                          <a:latin typeface="+mj-lt"/>
                        </a:rPr>
                        <a:t>    -Profile Page</a:t>
                      </a:r>
                    </a:p>
                    <a:p>
                      <a:pPr>
                        <a:lnSpc>
                          <a:spcPct val="107000"/>
                        </a:lnSpc>
                        <a:spcAft>
                          <a:spcPts val="800"/>
                        </a:spcAft>
                        <a:tabLst>
                          <a:tab pos="721995" algn="l"/>
                        </a:tabLst>
                      </a:pPr>
                      <a:r>
                        <a:rPr lang="en-IN" sz="1200" kern="100" dirty="0">
                          <a:solidFill>
                            <a:schemeClr val="tx1"/>
                          </a:solidFill>
                          <a:effectLst/>
                          <a:latin typeface="+mj-lt"/>
                        </a:rPr>
                        <a:t>    -Contact Page</a:t>
                      </a:r>
                    </a:p>
                    <a:p>
                      <a:pPr>
                        <a:lnSpc>
                          <a:spcPct val="107000"/>
                        </a:lnSpc>
                        <a:spcAft>
                          <a:spcPts val="800"/>
                        </a:spcAft>
                        <a:tabLst>
                          <a:tab pos="721995" algn="l"/>
                        </a:tabLst>
                      </a:pPr>
                      <a:r>
                        <a:rPr lang="en-IN" sz="1200" kern="100" dirty="0">
                          <a:solidFill>
                            <a:schemeClr val="tx1"/>
                          </a:solidFill>
                          <a:effectLst/>
                          <a:latin typeface="+mj-lt"/>
                        </a:rPr>
                        <a:t>    -Search Module</a:t>
                      </a:r>
                    </a:p>
                    <a:p>
                      <a:pPr>
                        <a:lnSpc>
                          <a:spcPct val="107000"/>
                        </a:lnSpc>
                        <a:spcAft>
                          <a:spcPts val="800"/>
                        </a:spcAft>
                        <a:tabLst>
                          <a:tab pos="721995" algn="l"/>
                        </a:tabLst>
                      </a:pPr>
                      <a:r>
                        <a:rPr lang="en-IN" sz="1200" kern="100" dirty="0">
                          <a:solidFill>
                            <a:schemeClr val="tx1"/>
                          </a:solidFill>
                          <a:effectLst/>
                          <a:latin typeface="+mj-lt"/>
                        </a:rPr>
                        <a:t> </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7 days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19/04/2023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23/04/2023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Complete</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a:solidFill>
                            <a:schemeClr val="tx1"/>
                          </a:solidFill>
                          <a:effectLst/>
                          <a:latin typeface="+mj-lt"/>
                        </a:rPr>
                        <a:t>24/04/2023</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extLst>
                  <a:ext uri="{0D108BD9-81ED-4DB2-BD59-A6C34878D82A}">
                    <a16:rowId xmlns:a16="http://schemas.microsoft.com/office/drawing/2014/main" val="3062501793"/>
                  </a:ext>
                </a:extLst>
              </a:tr>
              <a:tr h="903272">
                <a:tc>
                  <a:txBody>
                    <a:bodyPr/>
                    <a:lstStyle/>
                    <a:p>
                      <a:pPr>
                        <a:lnSpc>
                          <a:spcPct val="107000"/>
                        </a:lnSpc>
                        <a:spcAft>
                          <a:spcPts val="800"/>
                        </a:spcAft>
                        <a:tabLst>
                          <a:tab pos="721995" algn="l"/>
                        </a:tabLst>
                      </a:pPr>
                      <a:r>
                        <a:rPr lang="en-IN" sz="1200" kern="100" dirty="0">
                          <a:solidFill>
                            <a:schemeClr val="tx1"/>
                          </a:solidFill>
                          <a:effectLst/>
                          <a:latin typeface="+mj-lt"/>
                        </a:rPr>
                        <a:t>Customer Side:</a:t>
                      </a:r>
                    </a:p>
                    <a:p>
                      <a:pPr>
                        <a:lnSpc>
                          <a:spcPct val="107000"/>
                        </a:lnSpc>
                        <a:spcAft>
                          <a:spcPts val="800"/>
                        </a:spcAft>
                        <a:tabLst>
                          <a:tab pos="721995" algn="l"/>
                        </a:tabLst>
                      </a:pPr>
                      <a:r>
                        <a:rPr lang="en-IN" sz="1200" kern="100" dirty="0">
                          <a:solidFill>
                            <a:schemeClr val="tx1"/>
                          </a:solidFill>
                          <a:effectLst/>
                          <a:latin typeface="+mj-lt"/>
                        </a:rPr>
                        <a:t>    -Buy Points</a:t>
                      </a:r>
                    </a:p>
                    <a:p>
                      <a:pPr>
                        <a:lnSpc>
                          <a:spcPct val="107000"/>
                        </a:lnSpc>
                        <a:spcAft>
                          <a:spcPts val="800"/>
                        </a:spcAft>
                        <a:tabLst>
                          <a:tab pos="721995" algn="l"/>
                        </a:tabLst>
                      </a:pPr>
                      <a:r>
                        <a:rPr lang="en-IN" sz="1200" kern="100" dirty="0">
                          <a:solidFill>
                            <a:schemeClr val="tx1"/>
                          </a:solidFill>
                          <a:effectLst/>
                          <a:latin typeface="+mj-lt"/>
                        </a:rPr>
                        <a:t>Admin Side:</a:t>
                      </a:r>
                    </a:p>
                    <a:p>
                      <a:pPr>
                        <a:lnSpc>
                          <a:spcPct val="107000"/>
                        </a:lnSpc>
                        <a:spcAft>
                          <a:spcPts val="800"/>
                        </a:spcAft>
                        <a:tabLst>
                          <a:tab pos="721995" algn="l"/>
                        </a:tabLst>
                      </a:pPr>
                      <a:r>
                        <a:rPr lang="en-IN" sz="1200" kern="100" dirty="0">
                          <a:solidFill>
                            <a:schemeClr val="tx1"/>
                          </a:solidFill>
                          <a:effectLst/>
                          <a:latin typeface="+mj-lt"/>
                        </a:rPr>
                        <a:t>    -Reports</a:t>
                      </a:r>
                    </a:p>
                    <a:p>
                      <a:pPr>
                        <a:lnSpc>
                          <a:spcPct val="107000"/>
                        </a:lnSpc>
                        <a:spcAft>
                          <a:spcPts val="800"/>
                        </a:spcAft>
                        <a:tabLst>
                          <a:tab pos="721995" algn="l"/>
                        </a:tabLst>
                      </a:pPr>
                      <a:r>
                        <a:rPr lang="en-IN" sz="1200" kern="100" dirty="0">
                          <a:solidFill>
                            <a:schemeClr val="tx1"/>
                          </a:solidFill>
                          <a:effectLst/>
                          <a:latin typeface="+mj-lt"/>
                        </a:rPr>
                        <a:t>Vendor Side</a:t>
                      </a:r>
                    </a:p>
                    <a:p>
                      <a:pPr>
                        <a:lnSpc>
                          <a:spcPct val="107000"/>
                        </a:lnSpc>
                        <a:spcAft>
                          <a:spcPts val="800"/>
                        </a:spcAft>
                        <a:tabLst>
                          <a:tab pos="721995" algn="l"/>
                        </a:tabLst>
                      </a:pPr>
                      <a:r>
                        <a:rPr lang="en-IN" sz="1200" kern="100" dirty="0">
                          <a:solidFill>
                            <a:schemeClr val="tx1"/>
                          </a:solidFill>
                          <a:effectLst/>
                          <a:latin typeface="+mj-lt"/>
                        </a:rPr>
                        <a:t>    -Reports</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dirty="0">
                          <a:solidFill>
                            <a:schemeClr val="tx1"/>
                          </a:solidFill>
                          <a:effectLst/>
                          <a:latin typeface="+mj-lt"/>
                        </a:rPr>
                        <a:t>7 days</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dirty="0">
                          <a:solidFill>
                            <a:schemeClr val="tx1"/>
                          </a:solidFill>
                          <a:effectLst/>
                          <a:latin typeface="+mj-lt"/>
                        </a:rPr>
                        <a:t>24/04/2023</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dirty="0">
                          <a:solidFill>
                            <a:schemeClr val="tx1"/>
                          </a:solidFill>
                          <a:effectLst/>
                          <a:latin typeface="+mj-lt"/>
                        </a:rPr>
                        <a:t>30/04/2023</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dirty="0">
                          <a:solidFill>
                            <a:schemeClr val="tx1"/>
                          </a:solidFill>
                          <a:effectLst/>
                          <a:latin typeface="+mj-lt"/>
                        </a:rPr>
                        <a:t>Complete</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tc>
                  <a:txBody>
                    <a:bodyPr/>
                    <a:lstStyle/>
                    <a:p>
                      <a:pPr>
                        <a:lnSpc>
                          <a:spcPct val="107000"/>
                        </a:lnSpc>
                        <a:spcAft>
                          <a:spcPts val="800"/>
                        </a:spcAft>
                        <a:tabLst>
                          <a:tab pos="721995" algn="l"/>
                        </a:tabLst>
                      </a:pPr>
                      <a:r>
                        <a:rPr lang="en-IN" sz="1200" kern="100" dirty="0">
                          <a:solidFill>
                            <a:schemeClr val="tx1"/>
                          </a:solidFill>
                          <a:effectLst/>
                          <a:latin typeface="+mj-lt"/>
                        </a:rPr>
                        <a:t>01/04/2023</a:t>
                      </a:r>
                      <a:endParaRPr lang="en-IN" sz="1200" kern="100" dirty="0">
                        <a:solidFill>
                          <a:schemeClr val="tx1"/>
                        </a:solidFill>
                        <a:effectLst/>
                        <a:latin typeface="+mj-lt"/>
                        <a:ea typeface="Calibri" panose="020F0502020204030204" pitchFamily="34" charset="0"/>
                        <a:cs typeface="Times New Roman" panose="02020603050405020304" pitchFamily="18" charset="0"/>
                      </a:endParaRPr>
                    </a:p>
                  </a:txBody>
                  <a:tcPr marL="31859" marR="31859" marT="0" marB="0"/>
                </a:tc>
                <a:extLst>
                  <a:ext uri="{0D108BD9-81ED-4DB2-BD59-A6C34878D82A}">
                    <a16:rowId xmlns:a16="http://schemas.microsoft.com/office/drawing/2014/main" val="2447412274"/>
                  </a:ext>
                </a:extLst>
              </a:tr>
            </a:tbl>
          </a:graphicData>
        </a:graphic>
      </p:graphicFrame>
      <p:sp>
        <p:nvSpPr>
          <p:cNvPr id="6" name="TextBox 5">
            <a:extLst>
              <a:ext uri="{FF2B5EF4-FFF2-40B4-BE49-F238E27FC236}">
                <a16:creationId xmlns:a16="http://schemas.microsoft.com/office/drawing/2014/main" id="{305F8561-C1D1-994E-F00E-7E12FF7456A0}"/>
              </a:ext>
            </a:extLst>
          </p:cNvPr>
          <p:cNvSpPr txBox="1"/>
          <p:nvPr/>
        </p:nvSpPr>
        <p:spPr>
          <a:xfrm>
            <a:off x="1257477" y="0"/>
            <a:ext cx="4252404" cy="646331"/>
          </a:xfrm>
          <a:prstGeom prst="rect">
            <a:avLst/>
          </a:prstGeom>
          <a:noFill/>
        </p:spPr>
        <p:txBody>
          <a:bodyPr wrap="square" rtlCol="0">
            <a:spAutoFit/>
          </a:bodyPr>
          <a:lstStyle/>
          <a:p>
            <a:r>
              <a:rPr lang="en-US" sz="3600" b="1" dirty="0">
                <a:latin typeface="Century Gothic" panose="020B0502020202020204" pitchFamily="34" charset="0"/>
              </a:rPr>
              <a:t>Continue…</a:t>
            </a:r>
            <a:endParaRPr lang="en-IN" sz="3600" b="1" dirty="0">
              <a:latin typeface="Century Gothic" panose="020B0502020202020204" pitchFamily="34" charset="0"/>
            </a:endParaRPr>
          </a:p>
        </p:txBody>
      </p:sp>
    </p:spTree>
    <p:extLst>
      <p:ext uri="{BB962C8B-B14F-4D97-AF65-F5344CB8AC3E}">
        <p14:creationId xmlns:p14="http://schemas.microsoft.com/office/powerpoint/2010/main" val="8885526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6A361-90CC-B6A3-C4B0-57E9B03A6256}"/>
              </a:ext>
            </a:extLst>
          </p:cNvPr>
          <p:cNvSpPr>
            <a:spLocks noGrp="1"/>
          </p:cNvSpPr>
          <p:nvPr>
            <p:ph type="title"/>
          </p:nvPr>
        </p:nvSpPr>
        <p:spPr/>
        <p:txBody>
          <a:bodyPr/>
          <a:lstStyle/>
          <a:p>
            <a:r>
              <a:rPr lang="en-US" dirty="0"/>
              <a:t>Agile Sprint Backlog</a:t>
            </a:r>
            <a:endParaRPr lang="en-IN" dirty="0"/>
          </a:p>
        </p:txBody>
      </p:sp>
      <p:sp>
        <p:nvSpPr>
          <p:cNvPr id="3" name="Slide Number Placeholder 2">
            <a:extLst>
              <a:ext uri="{FF2B5EF4-FFF2-40B4-BE49-F238E27FC236}">
                <a16:creationId xmlns:a16="http://schemas.microsoft.com/office/drawing/2014/main" id="{F969FD12-E1A9-9F48-CE1E-2A2A13C56CBE}"/>
              </a:ext>
            </a:extLst>
          </p:cNvPr>
          <p:cNvSpPr>
            <a:spLocks noGrp="1"/>
          </p:cNvSpPr>
          <p:nvPr>
            <p:ph type="sldNum" sz="quarter" idx="12"/>
          </p:nvPr>
        </p:nvSpPr>
        <p:spPr/>
        <p:txBody>
          <a:bodyPr/>
          <a:lstStyle/>
          <a:p>
            <a:fld id="{8D0AFDD5-844D-364D-8AEC-50CF4D36D55D}" type="slidenum">
              <a:rPr lang="en-US" noProof="0" smtClean="0"/>
              <a:t>36</a:t>
            </a:fld>
            <a:endParaRPr lang="en-US" noProof="0"/>
          </a:p>
        </p:txBody>
      </p:sp>
      <p:sp>
        <p:nvSpPr>
          <p:cNvPr id="4" name="Footer Placeholder 3">
            <a:extLst>
              <a:ext uri="{FF2B5EF4-FFF2-40B4-BE49-F238E27FC236}">
                <a16:creationId xmlns:a16="http://schemas.microsoft.com/office/drawing/2014/main" id="{9AEBE445-57D6-D436-C0BF-B00D31D0EDCE}"/>
              </a:ext>
            </a:extLst>
          </p:cNvPr>
          <p:cNvSpPr>
            <a:spLocks noGrp="1"/>
          </p:cNvSpPr>
          <p:nvPr>
            <p:ph type="ftr" sz="quarter" idx="11"/>
          </p:nvPr>
        </p:nvSpPr>
        <p:spPr/>
        <p:txBody>
          <a:bodyPr/>
          <a:lstStyle/>
          <a:p>
            <a:r>
              <a:rPr lang="en-US" noProof="0"/>
              <a:t>Presentation title</a:t>
            </a:r>
          </a:p>
        </p:txBody>
      </p:sp>
      <p:sp>
        <p:nvSpPr>
          <p:cNvPr id="5" name="Date Placeholder 4">
            <a:extLst>
              <a:ext uri="{FF2B5EF4-FFF2-40B4-BE49-F238E27FC236}">
                <a16:creationId xmlns:a16="http://schemas.microsoft.com/office/drawing/2014/main" id="{1A3DEB27-58EB-F82D-A7DE-7335D5403708}"/>
              </a:ext>
            </a:extLst>
          </p:cNvPr>
          <p:cNvSpPr>
            <a:spLocks noGrp="1"/>
          </p:cNvSpPr>
          <p:nvPr>
            <p:ph type="dt" sz="half" idx="10"/>
          </p:nvPr>
        </p:nvSpPr>
        <p:spPr/>
        <p:txBody>
          <a:bodyPr/>
          <a:lstStyle/>
          <a:p>
            <a:r>
              <a:rPr lang="en-US" noProof="0"/>
              <a:t>20XX</a:t>
            </a:r>
          </a:p>
        </p:txBody>
      </p:sp>
      <p:graphicFrame>
        <p:nvGraphicFramePr>
          <p:cNvPr id="6" name="Table 5">
            <a:extLst>
              <a:ext uri="{FF2B5EF4-FFF2-40B4-BE49-F238E27FC236}">
                <a16:creationId xmlns:a16="http://schemas.microsoft.com/office/drawing/2014/main" id="{C647E928-2AE1-7009-0CDD-B07FD077172B}"/>
              </a:ext>
            </a:extLst>
          </p:cNvPr>
          <p:cNvGraphicFramePr>
            <a:graphicFrameLocks noGrp="1"/>
          </p:cNvGraphicFramePr>
          <p:nvPr>
            <p:extLst>
              <p:ext uri="{D42A27DB-BD31-4B8C-83A1-F6EECF244321}">
                <p14:modId xmlns:p14="http://schemas.microsoft.com/office/powerpoint/2010/main" val="3433371630"/>
              </p:ext>
            </p:extLst>
          </p:nvPr>
        </p:nvGraphicFramePr>
        <p:xfrm>
          <a:off x="1203960" y="1825628"/>
          <a:ext cx="9425185" cy="4372643"/>
        </p:xfrm>
        <a:graphic>
          <a:graphicData uri="http://schemas.openxmlformats.org/drawingml/2006/table">
            <a:tbl>
              <a:tblPr firstRow="1" firstCol="1" bandRow="1">
                <a:tableStyleId>{5C22544A-7EE6-4342-B048-85BDC9FD1C3A}</a:tableStyleId>
              </a:tblPr>
              <a:tblGrid>
                <a:gridCol w="3548940">
                  <a:extLst>
                    <a:ext uri="{9D8B030D-6E8A-4147-A177-3AD203B41FA5}">
                      <a16:colId xmlns:a16="http://schemas.microsoft.com/office/drawing/2014/main" val="2367771233"/>
                    </a:ext>
                  </a:extLst>
                </a:gridCol>
                <a:gridCol w="980723">
                  <a:extLst>
                    <a:ext uri="{9D8B030D-6E8A-4147-A177-3AD203B41FA5}">
                      <a16:colId xmlns:a16="http://schemas.microsoft.com/office/drawing/2014/main" val="3906871793"/>
                    </a:ext>
                  </a:extLst>
                </a:gridCol>
                <a:gridCol w="841390">
                  <a:extLst>
                    <a:ext uri="{9D8B030D-6E8A-4147-A177-3AD203B41FA5}">
                      <a16:colId xmlns:a16="http://schemas.microsoft.com/office/drawing/2014/main" val="1690942268"/>
                    </a:ext>
                  </a:extLst>
                </a:gridCol>
                <a:gridCol w="965440">
                  <a:extLst>
                    <a:ext uri="{9D8B030D-6E8A-4147-A177-3AD203B41FA5}">
                      <a16:colId xmlns:a16="http://schemas.microsoft.com/office/drawing/2014/main" val="386033524"/>
                    </a:ext>
                  </a:extLst>
                </a:gridCol>
                <a:gridCol w="935776">
                  <a:extLst>
                    <a:ext uri="{9D8B030D-6E8A-4147-A177-3AD203B41FA5}">
                      <a16:colId xmlns:a16="http://schemas.microsoft.com/office/drawing/2014/main" val="74679338"/>
                    </a:ext>
                  </a:extLst>
                </a:gridCol>
                <a:gridCol w="841390">
                  <a:extLst>
                    <a:ext uri="{9D8B030D-6E8A-4147-A177-3AD203B41FA5}">
                      <a16:colId xmlns:a16="http://schemas.microsoft.com/office/drawing/2014/main" val="2431406704"/>
                    </a:ext>
                  </a:extLst>
                </a:gridCol>
                <a:gridCol w="1311526">
                  <a:extLst>
                    <a:ext uri="{9D8B030D-6E8A-4147-A177-3AD203B41FA5}">
                      <a16:colId xmlns:a16="http://schemas.microsoft.com/office/drawing/2014/main" val="3187555284"/>
                    </a:ext>
                  </a:extLst>
                </a:gridCol>
              </a:tblGrid>
              <a:tr h="369036">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Task Name</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Duration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Story</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Sprint ready</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Priority High</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Story Point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Status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1759163401"/>
                  </a:ext>
                </a:extLst>
              </a:tr>
              <a:tr h="179892">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User Side</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890462832"/>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Login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High</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10</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511469586"/>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Dashboard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2D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High</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10</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3442048547"/>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Show product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Low</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5</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4059210634"/>
                  </a:ext>
                </a:extLst>
              </a:tr>
              <a:tr h="188116">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Vendor Side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3500563011"/>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Dashboard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No</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High</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10</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2827455618"/>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Add product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2D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High</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10</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3750811212"/>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View product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2D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Medium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7</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1043383948"/>
                  </a:ext>
                </a:extLst>
              </a:tr>
              <a:tr h="188116">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Admin Side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 </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679452248"/>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Dashboard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No</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High</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10</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3519507837"/>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Platform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Medium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6</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2981700047"/>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Feature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2D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Medium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6</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814613072"/>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Type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Medium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6</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2709711197"/>
                  </a:ext>
                </a:extLst>
              </a:tr>
              <a:tr h="188116">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Operating System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2D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Medium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6</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1829943902"/>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Processor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Medium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6</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2758628435"/>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Video Card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2D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Medium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6</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1659563094"/>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RAM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Medium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6</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482946262"/>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Offers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2D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Low</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3</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4068230922"/>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Contact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Low</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3</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4082253879"/>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Languages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2D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No</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Medium</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2</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3713113165"/>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Cart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4D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No</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High</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3</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Complete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2841807277"/>
                  </a:ext>
                </a:extLst>
              </a:tr>
              <a:tr h="179892">
                <a:tc>
                  <a:txBody>
                    <a:bodyPr/>
                    <a:lstStyle/>
                    <a:p>
                      <a:pPr algn="l">
                        <a:lnSpc>
                          <a:spcPct val="107000"/>
                        </a:lnSpc>
                        <a:spcAft>
                          <a:spcPts val="800"/>
                        </a:spcAft>
                      </a:pPr>
                      <a:r>
                        <a:rPr lang="en-IN" sz="1200" kern="100">
                          <a:solidFill>
                            <a:schemeClr val="tx1"/>
                          </a:solidFill>
                          <a:effectLst/>
                          <a:latin typeface="Century Gothic" panose="020B0502020202020204" pitchFamily="34" charset="0"/>
                        </a:rPr>
                        <a:t>Purchase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3D</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No</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Yes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High</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4</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Complete</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55510" marR="55510" marT="0" marB="0"/>
                </a:tc>
                <a:extLst>
                  <a:ext uri="{0D108BD9-81ED-4DB2-BD59-A6C34878D82A}">
                    <a16:rowId xmlns:a16="http://schemas.microsoft.com/office/drawing/2014/main" val="3142553092"/>
                  </a:ext>
                </a:extLst>
              </a:tr>
            </a:tbl>
          </a:graphicData>
        </a:graphic>
      </p:graphicFrame>
    </p:spTree>
    <p:extLst>
      <p:ext uri="{BB962C8B-B14F-4D97-AF65-F5344CB8AC3E}">
        <p14:creationId xmlns:p14="http://schemas.microsoft.com/office/powerpoint/2010/main" val="33274348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36A89-15B4-A600-C5C5-4BE84C38B0DC}"/>
              </a:ext>
            </a:extLst>
          </p:cNvPr>
          <p:cNvSpPr>
            <a:spLocks noGrp="1"/>
          </p:cNvSpPr>
          <p:nvPr>
            <p:ph type="title"/>
          </p:nvPr>
        </p:nvSpPr>
        <p:spPr>
          <a:xfrm>
            <a:off x="838200" y="35510"/>
            <a:ext cx="3884957" cy="848157"/>
          </a:xfrm>
        </p:spPr>
        <p:txBody>
          <a:bodyPr/>
          <a:lstStyle/>
          <a:p>
            <a:r>
              <a:rPr lang="en-US" dirty="0"/>
              <a:t>Agile Test plan</a:t>
            </a:r>
            <a:endParaRPr lang="en-IN" dirty="0"/>
          </a:p>
        </p:txBody>
      </p:sp>
      <p:sp>
        <p:nvSpPr>
          <p:cNvPr id="4" name="Content Placeholder 3">
            <a:extLst>
              <a:ext uri="{FF2B5EF4-FFF2-40B4-BE49-F238E27FC236}">
                <a16:creationId xmlns:a16="http://schemas.microsoft.com/office/drawing/2014/main" id="{D0498B78-7FBF-C1ED-917B-9264269F8765}"/>
              </a:ext>
            </a:extLst>
          </p:cNvPr>
          <p:cNvSpPr>
            <a:spLocks noGrp="1"/>
          </p:cNvSpPr>
          <p:nvPr>
            <p:ph idx="1"/>
          </p:nvPr>
        </p:nvSpPr>
        <p:spPr>
          <a:xfrm>
            <a:off x="1095415" y="978496"/>
            <a:ext cx="8980739" cy="1294187"/>
          </a:xfrm>
        </p:spPr>
        <p:txBody>
          <a:bodyPr/>
          <a:lstStyle/>
          <a:p>
            <a:pPr marL="457200">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Project Name: KartZed</a:t>
            </a:r>
            <a:r>
              <a:rPr lang="en-IN" sz="1800" kern="100" dirty="0">
                <a:latin typeface="Calibri" panose="020F0502020204030204" pitchFamily="34" charset="0"/>
                <a:ea typeface="Calibri" panose="020F0502020204030204" pitchFamily="34" charset="0"/>
                <a:cs typeface="Times New Roman" panose="02020603050405020304" pitchFamily="18" charset="0"/>
              </a:rPr>
              <a:t>                </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Test Case Id: 1</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Module Name: Login module</a:t>
            </a:r>
            <a:r>
              <a:rPr lang="en-IN" sz="1800" kern="100" dirty="0">
                <a:latin typeface="Calibri" panose="020F0502020204030204" pitchFamily="34" charset="0"/>
                <a:ea typeface="Calibri" panose="020F0502020204030204" pitchFamily="34" charset="0"/>
                <a:cs typeface="Times New Roman" panose="02020603050405020304" pitchFamily="18" charset="0"/>
              </a:rPr>
              <a:t>     </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Test Title: Login user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Device/Browser: Lenovo Y540</a:t>
            </a:r>
            <a:r>
              <a:rPr lang="en-IN" sz="1800" kern="100" dirty="0">
                <a:latin typeface="Calibri" panose="020F0502020204030204" pitchFamily="34" charset="0"/>
                <a:ea typeface="Calibri" panose="020F0502020204030204" pitchFamily="34" charset="0"/>
                <a:cs typeface="Times New Roman" panose="02020603050405020304" pitchFamily="18" charset="0"/>
              </a:rPr>
              <a:t>   </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Execution Date: 20/04/2023</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6" name="Date Placeholder 5">
            <a:extLst>
              <a:ext uri="{FF2B5EF4-FFF2-40B4-BE49-F238E27FC236}">
                <a16:creationId xmlns:a16="http://schemas.microsoft.com/office/drawing/2014/main" id="{66FCFA92-7463-6DB1-2A62-B83A7E87A9FA}"/>
              </a:ext>
            </a:extLst>
          </p:cNvPr>
          <p:cNvSpPr>
            <a:spLocks noGrp="1"/>
          </p:cNvSpPr>
          <p:nvPr>
            <p:ph type="dt" sz="half" idx="16"/>
          </p:nvPr>
        </p:nvSpPr>
        <p:spPr/>
        <p:txBody>
          <a:bodyPr/>
          <a:lstStyle/>
          <a:p>
            <a:r>
              <a:rPr lang="en-US" noProof="0"/>
              <a:t>20XX</a:t>
            </a:r>
          </a:p>
        </p:txBody>
      </p:sp>
      <p:sp>
        <p:nvSpPr>
          <p:cNvPr id="7" name="Footer Placeholder 6">
            <a:extLst>
              <a:ext uri="{FF2B5EF4-FFF2-40B4-BE49-F238E27FC236}">
                <a16:creationId xmlns:a16="http://schemas.microsoft.com/office/drawing/2014/main" id="{60F4F607-1A72-10BA-609B-B1872DCBFDED}"/>
              </a:ext>
            </a:extLst>
          </p:cNvPr>
          <p:cNvSpPr>
            <a:spLocks noGrp="1"/>
          </p:cNvSpPr>
          <p:nvPr>
            <p:ph type="ftr" sz="quarter" idx="17"/>
          </p:nvPr>
        </p:nvSpPr>
        <p:spPr/>
        <p:txBody>
          <a:bodyPr/>
          <a:lstStyle/>
          <a:p>
            <a:r>
              <a:rPr lang="en-US" noProof="0"/>
              <a:t>Presentation title</a:t>
            </a:r>
          </a:p>
        </p:txBody>
      </p:sp>
      <p:sp>
        <p:nvSpPr>
          <p:cNvPr id="8" name="Slide Number Placeholder 7">
            <a:extLst>
              <a:ext uri="{FF2B5EF4-FFF2-40B4-BE49-F238E27FC236}">
                <a16:creationId xmlns:a16="http://schemas.microsoft.com/office/drawing/2014/main" id="{D0810319-32DF-8AE0-3BD1-F695A783C084}"/>
              </a:ext>
            </a:extLst>
          </p:cNvPr>
          <p:cNvSpPr>
            <a:spLocks noGrp="1"/>
          </p:cNvSpPr>
          <p:nvPr>
            <p:ph type="sldNum" sz="quarter" idx="18"/>
          </p:nvPr>
        </p:nvSpPr>
        <p:spPr/>
        <p:txBody>
          <a:bodyPr/>
          <a:lstStyle/>
          <a:p>
            <a:fld id="{8D0AFDD5-844D-364D-8AEC-50CF4D36D55D}" type="slidenum">
              <a:rPr lang="en-US" noProof="0" smtClean="0"/>
              <a:pPr/>
              <a:t>37</a:t>
            </a:fld>
            <a:endParaRPr lang="en-US" noProof="0"/>
          </a:p>
        </p:txBody>
      </p:sp>
      <p:graphicFrame>
        <p:nvGraphicFramePr>
          <p:cNvPr id="9" name="Table 8">
            <a:extLst>
              <a:ext uri="{FF2B5EF4-FFF2-40B4-BE49-F238E27FC236}">
                <a16:creationId xmlns:a16="http://schemas.microsoft.com/office/drawing/2014/main" id="{57E2EA8B-28EC-F59B-CF59-35F8D3B5FD11}"/>
              </a:ext>
            </a:extLst>
          </p:cNvPr>
          <p:cNvGraphicFramePr>
            <a:graphicFrameLocks noGrp="1"/>
          </p:cNvGraphicFramePr>
          <p:nvPr>
            <p:extLst>
              <p:ext uri="{D42A27DB-BD31-4B8C-83A1-F6EECF244321}">
                <p14:modId xmlns:p14="http://schemas.microsoft.com/office/powerpoint/2010/main" val="2638562423"/>
              </p:ext>
            </p:extLst>
          </p:nvPr>
        </p:nvGraphicFramePr>
        <p:xfrm>
          <a:off x="1203961" y="2593816"/>
          <a:ext cx="9425183" cy="2814955"/>
        </p:xfrm>
        <a:graphic>
          <a:graphicData uri="http://schemas.openxmlformats.org/drawingml/2006/table">
            <a:tbl>
              <a:tblPr firstRow="1" firstCol="1" bandRow="1">
                <a:tableStyleId>{5C22544A-7EE6-4342-B048-85BDC9FD1C3A}</a:tableStyleId>
              </a:tblPr>
              <a:tblGrid>
                <a:gridCol w="648366">
                  <a:extLst>
                    <a:ext uri="{9D8B030D-6E8A-4147-A177-3AD203B41FA5}">
                      <a16:colId xmlns:a16="http://schemas.microsoft.com/office/drawing/2014/main" val="1629454945"/>
                    </a:ext>
                  </a:extLst>
                </a:gridCol>
                <a:gridCol w="2085608">
                  <a:extLst>
                    <a:ext uri="{9D8B030D-6E8A-4147-A177-3AD203B41FA5}">
                      <a16:colId xmlns:a16="http://schemas.microsoft.com/office/drawing/2014/main" val="2373709072"/>
                    </a:ext>
                  </a:extLst>
                </a:gridCol>
                <a:gridCol w="1664078">
                  <a:extLst>
                    <a:ext uri="{9D8B030D-6E8A-4147-A177-3AD203B41FA5}">
                      <a16:colId xmlns:a16="http://schemas.microsoft.com/office/drawing/2014/main" val="2015905537"/>
                    </a:ext>
                  </a:extLst>
                </a:gridCol>
                <a:gridCol w="1953363">
                  <a:extLst>
                    <a:ext uri="{9D8B030D-6E8A-4147-A177-3AD203B41FA5}">
                      <a16:colId xmlns:a16="http://schemas.microsoft.com/office/drawing/2014/main" val="1486606543"/>
                    </a:ext>
                  </a:extLst>
                </a:gridCol>
                <a:gridCol w="2212341">
                  <a:extLst>
                    <a:ext uri="{9D8B030D-6E8A-4147-A177-3AD203B41FA5}">
                      <a16:colId xmlns:a16="http://schemas.microsoft.com/office/drawing/2014/main" val="2129738805"/>
                    </a:ext>
                  </a:extLst>
                </a:gridCol>
                <a:gridCol w="861427">
                  <a:extLst>
                    <a:ext uri="{9D8B030D-6E8A-4147-A177-3AD203B41FA5}">
                      <a16:colId xmlns:a16="http://schemas.microsoft.com/office/drawing/2014/main" val="290967115"/>
                    </a:ext>
                  </a:extLst>
                </a:gridCol>
              </a:tblGrid>
              <a:tr h="557530">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No</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Test step</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Action</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Expected Result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Actual Result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Status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52069808"/>
                  </a:ext>
                </a:extLst>
              </a:tr>
              <a:tr h="544830">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dirty="0">
                          <a:solidFill>
                            <a:schemeClr val="tx1"/>
                          </a:solidFill>
                          <a:effectLst/>
                          <a:latin typeface="Century Gothic" panose="020B0502020202020204" pitchFamily="34" charset="0"/>
                        </a:rPr>
                        <a:t>Navigating Login page</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Add URL in browser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Redirect Login Page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Redirect Login Page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Pass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85247021"/>
                  </a:ext>
                </a:extLst>
              </a:tr>
              <a:tr h="466090">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2</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dirty="0">
                          <a:solidFill>
                            <a:schemeClr val="tx1"/>
                          </a:solidFill>
                          <a:effectLst/>
                          <a:latin typeface="Century Gothic" panose="020B0502020202020204" pitchFamily="34" charset="0"/>
                        </a:rPr>
                        <a:t>Enter login mail</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Send mail to user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User get OTP in mail</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User get OTP in mail</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Pass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29320145"/>
                  </a:ext>
                </a:extLst>
              </a:tr>
              <a:tr h="618490">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3</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dirty="0">
                          <a:solidFill>
                            <a:schemeClr val="tx1"/>
                          </a:solidFill>
                          <a:effectLst/>
                          <a:latin typeface="Century Gothic" panose="020B0502020202020204" pitchFamily="34" charset="0"/>
                        </a:rPr>
                        <a:t>Verify Email</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Match user OTP with send OTP</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Verify the user OTP</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Verify the user OTP</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Pass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8786838"/>
                  </a:ext>
                </a:extLst>
              </a:tr>
              <a:tr h="628015">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4</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dirty="0">
                          <a:solidFill>
                            <a:schemeClr val="tx1"/>
                          </a:solidFill>
                          <a:effectLst/>
                          <a:latin typeface="Century Gothic" panose="020B0502020202020204" pitchFamily="34" charset="0"/>
                        </a:rPr>
                        <a:t>Enter Details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Send email detail to server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Email recorded in server</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Email recorded in server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Pass</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57311244"/>
                  </a:ext>
                </a:extLst>
              </a:tr>
            </a:tbl>
          </a:graphicData>
        </a:graphic>
      </p:graphicFrame>
    </p:spTree>
    <p:extLst>
      <p:ext uri="{BB962C8B-B14F-4D97-AF65-F5344CB8AC3E}">
        <p14:creationId xmlns:p14="http://schemas.microsoft.com/office/powerpoint/2010/main" val="18890359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89165D3-04A1-8453-77B4-2650C4E9BA49}"/>
              </a:ext>
            </a:extLst>
          </p:cNvPr>
          <p:cNvSpPr>
            <a:spLocks noGrp="1"/>
          </p:cNvSpPr>
          <p:nvPr>
            <p:ph type="subTitle" idx="1"/>
          </p:nvPr>
        </p:nvSpPr>
        <p:spPr>
          <a:xfrm>
            <a:off x="939257" y="1013563"/>
            <a:ext cx="9900377" cy="1711881"/>
          </a:xfrm>
        </p:spPr>
        <p:txBody>
          <a:bodyPr/>
          <a:lstStyle/>
          <a:p>
            <a:pPr marL="457200">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Project Name: KartZed</a:t>
            </a:r>
            <a:r>
              <a:rPr lang="en-IN" sz="1800" kern="100" dirty="0">
                <a:latin typeface="Calibri" panose="020F0502020204030204" pitchFamily="34" charset="0"/>
                <a:ea typeface="Calibri" panose="020F0502020204030204" pitchFamily="34" charset="0"/>
                <a:cs typeface="Times New Roman" panose="02020603050405020304" pitchFamily="18" charset="0"/>
              </a:rPr>
              <a:t>                 </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Test Case Id: 2</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Module Name: Add Product        Test Title: Add Game from vendor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Device/Browser: Lenovo Y540    Execution Date: 24/04/2023</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graphicFrame>
        <p:nvGraphicFramePr>
          <p:cNvPr id="5" name="Table 4">
            <a:extLst>
              <a:ext uri="{FF2B5EF4-FFF2-40B4-BE49-F238E27FC236}">
                <a16:creationId xmlns:a16="http://schemas.microsoft.com/office/drawing/2014/main" id="{A361D365-EDFB-2E46-BFE8-C1D283CF9AFA}"/>
              </a:ext>
            </a:extLst>
          </p:cNvPr>
          <p:cNvGraphicFramePr>
            <a:graphicFrameLocks noGrp="1"/>
          </p:cNvGraphicFramePr>
          <p:nvPr>
            <p:extLst>
              <p:ext uri="{D42A27DB-BD31-4B8C-83A1-F6EECF244321}">
                <p14:modId xmlns:p14="http://schemas.microsoft.com/office/powerpoint/2010/main" val="3403790769"/>
              </p:ext>
            </p:extLst>
          </p:nvPr>
        </p:nvGraphicFramePr>
        <p:xfrm>
          <a:off x="939257" y="2907823"/>
          <a:ext cx="9900377" cy="2693257"/>
        </p:xfrm>
        <a:graphic>
          <a:graphicData uri="http://schemas.openxmlformats.org/drawingml/2006/table">
            <a:tbl>
              <a:tblPr firstRow="1" firstCol="1" bandRow="1">
                <a:tableStyleId>{5C22544A-7EE6-4342-B048-85BDC9FD1C3A}</a:tableStyleId>
              </a:tblPr>
              <a:tblGrid>
                <a:gridCol w="547086">
                  <a:extLst>
                    <a:ext uri="{9D8B030D-6E8A-4147-A177-3AD203B41FA5}">
                      <a16:colId xmlns:a16="http://schemas.microsoft.com/office/drawing/2014/main" val="2420723333"/>
                    </a:ext>
                  </a:extLst>
                </a:gridCol>
                <a:gridCol w="2222593">
                  <a:extLst>
                    <a:ext uri="{9D8B030D-6E8A-4147-A177-3AD203B41FA5}">
                      <a16:colId xmlns:a16="http://schemas.microsoft.com/office/drawing/2014/main" val="2646404286"/>
                    </a:ext>
                  </a:extLst>
                </a:gridCol>
                <a:gridCol w="1773378">
                  <a:extLst>
                    <a:ext uri="{9D8B030D-6E8A-4147-A177-3AD203B41FA5}">
                      <a16:colId xmlns:a16="http://schemas.microsoft.com/office/drawing/2014/main" val="1884274448"/>
                    </a:ext>
                  </a:extLst>
                </a:gridCol>
                <a:gridCol w="2081663">
                  <a:extLst>
                    <a:ext uri="{9D8B030D-6E8A-4147-A177-3AD203B41FA5}">
                      <a16:colId xmlns:a16="http://schemas.microsoft.com/office/drawing/2014/main" val="56610748"/>
                    </a:ext>
                  </a:extLst>
                </a:gridCol>
                <a:gridCol w="2357651">
                  <a:extLst>
                    <a:ext uri="{9D8B030D-6E8A-4147-A177-3AD203B41FA5}">
                      <a16:colId xmlns:a16="http://schemas.microsoft.com/office/drawing/2014/main" val="381718508"/>
                    </a:ext>
                  </a:extLst>
                </a:gridCol>
                <a:gridCol w="918006">
                  <a:extLst>
                    <a:ext uri="{9D8B030D-6E8A-4147-A177-3AD203B41FA5}">
                      <a16:colId xmlns:a16="http://schemas.microsoft.com/office/drawing/2014/main" val="1837807193"/>
                    </a:ext>
                  </a:extLst>
                </a:gridCol>
              </a:tblGrid>
              <a:tr h="518958">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No</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Test step</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Action</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Expected Result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Actual Result</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Status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32167100"/>
                  </a:ext>
                </a:extLst>
              </a:tr>
              <a:tr h="727969">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1</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dirty="0">
                          <a:solidFill>
                            <a:schemeClr val="tx1"/>
                          </a:solidFill>
                          <a:effectLst/>
                          <a:latin typeface="Century Gothic" panose="020B0502020202020204" pitchFamily="34" charset="0"/>
                        </a:rPr>
                        <a:t>Navigating add game page</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Add URL in browser</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Redirect add game Page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Redirect add game Page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Pass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4907820"/>
                  </a:ext>
                </a:extLst>
              </a:tr>
              <a:tr h="707038">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2</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dirty="0">
                          <a:solidFill>
                            <a:schemeClr val="tx1"/>
                          </a:solidFill>
                          <a:effectLst/>
                          <a:latin typeface="Century Gothic" panose="020B0502020202020204" pitchFamily="34" charset="0"/>
                        </a:rPr>
                        <a:t>Enter form details</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Send details to server</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Details sent to database</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Details sent to database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Pass</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61062118"/>
                  </a:ext>
                </a:extLst>
              </a:tr>
              <a:tr h="739292">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3</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dirty="0">
                          <a:solidFill>
                            <a:schemeClr val="tx1"/>
                          </a:solidFill>
                          <a:effectLst/>
                          <a:latin typeface="Century Gothic" panose="020B0502020202020204" pitchFamily="34" charset="0"/>
                        </a:rPr>
                        <a:t>Detail recorded</a:t>
                      </a:r>
                      <a:endParaRPr lang="en-IN" sz="1200" b="1"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Details recorded in database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Recorded in database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a:solidFill>
                            <a:schemeClr val="tx1"/>
                          </a:solidFill>
                          <a:effectLst/>
                          <a:latin typeface="Century Gothic" panose="020B0502020202020204" pitchFamily="34" charset="0"/>
                        </a:rPr>
                        <a:t>Recorded in database</a:t>
                      </a:r>
                      <a:endParaRPr lang="en-IN" sz="1200" kern="1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kern="100" dirty="0">
                          <a:solidFill>
                            <a:schemeClr val="tx1"/>
                          </a:solidFill>
                          <a:effectLst/>
                          <a:latin typeface="Century Gothic" panose="020B0502020202020204" pitchFamily="34" charset="0"/>
                        </a:rPr>
                        <a:t>Pass</a:t>
                      </a:r>
                      <a:endParaRPr lang="en-IN" sz="1200" kern="1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01968788"/>
                  </a:ext>
                </a:extLst>
              </a:tr>
            </a:tbl>
          </a:graphicData>
        </a:graphic>
      </p:graphicFrame>
    </p:spTree>
    <p:extLst>
      <p:ext uri="{BB962C8B-B14F-4D97-AF65-F5344CB8AC3E}">
        <p14:creationId xmlns:p14="http://schemas.microsoft.com/office/powerpoint/2010/main" val="20821777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0498B78-7FBF-C1ED-917B-9264269F8765}"/>
              </a:ext>
            </a:extLst>
          </p:cNvPr>
          <p:cNvSpPr>
            <a:spLocks noGrp="1"/>
          </p:cNvSpPr>
          <p:nvPr>
            <p:ph idx="1"/>
          </p:nvPr>
        </p:nvSpPr>
        <p:spPr>
          <a:xfrm>
            <a:off x="1095415" y="978496"/>
            <a:ext cx="8980739" cy="1294187"/>
          </a:xfrm>
        </p:spPr>
        <p:txBody>
          <a:bodyPr/>
          <a:lstStyle/>
          <a:p>
            <a:pPr marL="457200">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Project Name: KartZed                       Test Case Id: 3</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Module Name: Confirm checkout      Test Title: Login user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Device/Browser: Lenovo Y540          Execution Date: 24/04/2023</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Date Placeholder 5">
            <a:extLst>
              <a:ext uri="{FF2B5EF4-FFF2-40B4-BE49-F238E27FC236}">
                <a16:creationId xmlns:a16="http://schemas.microsoft.com/office/drawing/2014/main" id="{66FCFA92-7463-6DB1-2A62-B83A7E87A9FA}"/>
              </a:ext>
            </a:extLst>
          </p:cNvPr>
          <p:cNvSpPr>
            <a:spLocks noGrp="1"/>
          </p:cNvSpPr>
          <p:nvPr>
            <p:ph type="dt" sz="half" idx="16"/>
          </p:nvPr>
        </p:nvSpPr>
        <p:spPr/>
        <p:txBody>
          <a:bodyPr/>
          <a:lstStyle/>
          <a:p>
            <a:r>
              <a:rPr lang="en-US" noProof="0"/>
              <a:t>20XX</a:t>
            </a:r>
          </a:p>
        </p:txBody>
      </p:sp>
      <p:sp>
        <p:nvSpPr>
          <p:cNvPr id="7" name="Footer Placeholder 6">
            <a:extLst>
              <a:ext uri="{FF2B5EF4-FFF2-40B4-BE49-F238E27FC236}">
                <a16:creationId xmlns:a16="http://schemas.microsoft.com/office/drawing/2014/main" id="{60F4F607-1A72-10BA-609B-B1872DCBFDED}"/>
              </a:ext>
            </a:extLst>
          </p:cNvPr>
          <p:cNvSpPr>
            <a:spLocks noGrp="1"/>
          </p:cNvSpPr>
          <p:nvPr>
            <p:ph type="ftr" sz="quarter" idx="17"/>
          </p:nvPr>
        </p:nvSpPr>
        <p:spPr/>
        <p:txBody>
          <a:bodyPr/>
          <a:lstStyle/>
          <a:p>
            <a:r>
              <a:rPr lang="en-US" noProof="0"/>
              <a:t>Presentation title</a:t>
            </a:r>
          </a:p>
        </p:txBody>
      </p:sp>
      <p:sp>
        <p:nvSpPr>
          <p:cNvPr id="8" name="Slide Number Placeholder 7">
            <a:extLst>
              <a:ext uri="{FF2B5EF4-FFF2-40B4-BE49-F238E27FC236}">
                <a16:creationId xmlns:a16="http://schemas.microsoft.com/office/drawing/2014/main" id="{D0810319-32DF-8AE0-3BD1-F695A783C084}"/>
              </a:ext>
            </a:extLst>
          </p:cNvPr>
          <p:cNvSpPr>
            <a:spLocks noGrp="1"/>
          </p:cNvSpPr>
          <p:nvPr>
            <p:ph type="sldNum" sz="quarter" idx="18"/>
          </p:nvPr>
        </p:nvSpPr>
        <p:spPr/>
        <p:txBody>
          <a:bodyPr/>
          <a:lstStyle/>
          <a:p>
            <a:fld id="{8D0AFDD5-844D-364D-8AEC-50CF4D36D55D}" type="slidenum">
              <a:rPr lang="en-US" noProof="0" smtClean="0"/>
              <a:pPr/>
              <a:t>39</a:t>
            </a:fld>
            <a:endParaRPr lang="en-US" noProof="0"/>
          </a:p>
        </p:txBody>
      </p:sp>
      <p:graphicFrame>
        <p:nvGraphicFramePr>
          <p:cNvPr id="9" name="Table 8">
            <a:extLst>
              <a:ext uri="{FF2B5EF4-FFF2-40B4-BE49-F238E27FC236}">
                <a16:creationId xmlns:a16="http://schemas.microsoft.com/office/drawing/2014/main" id="{57E2EA8B-28EC-F59B-CF59-35F8D3B5FD11}"/>
              </a:ext>
            </a:extLst>
          </p:cNvPr>
          <p:cNvGraphicFramePr>
            <a:graphicFrameLocks noGrp="1"/>
          </p:cNvGraphicFramePr>
          <p:nvPr>
            <p:extLst>
              <p:ext uri="{D42A27DB-BD31-4B8C-83A1-F6EECF244321}">
                <p14:modId xmlns:p14="http://schemas.microsoft.com/office/powerpoint/2010/main" val="3765971870"/>
              </p:ext>
            </p:extLst>
          </p:nvPr>
        </p:nvGraphicFramePr>
        <p:xfrm>
          <a:off x="1203960" y="2346928"/>
          <a:ext cx="9425183" cy="3194426"/>
        </p:xfrm>
        <a:graphic>
          <a:graphicData uri="http://schemas.openxmlformats.org/drawingml/2006/table">
            <a:tbl>
              <a:tblPr firstRow="1" firstCol="1" bandRow="1">
                <a:tableStyleId>{5C22544A-7EE6-4342-B048-85BDC9FD1C3A}</a:tableStyleId>
              </a:tblPr>
              <a:tblGrid>
                <a:gridCol w="648366">
                  <a:extLst>
                    <a:ext uri="{9D8B030D-6E8A-4147-A177-3AD203B41FA5}">
                      <a16:colId xmlns:a16="http://schemas.microsoft.com/office/drawing/2014/main" val="1629454945"/>
                    </a:ext>
                  </a:extLst>
                </a:gridCol>
                <a:gridCol w="2085608">
                  <a:extLst>
                    <a:ext uri="{9D8B030D-6E8A-4147-A177-3AD203B41FA5}">
                      <a16:colId xmlns:a16="http://schemas.microsoft.com/office/drawing/2014/main" val="2373709072"/>
                    </a:ext>
                  </a:extLst>
                </a:gridCol>
                <a:gridCol w="1664078">
                  <a:extLst>
                    <a:ext uri="{9D8B030D-6E8A-4147-A177-3AD203B41FA5}">
                      <a16:colId xmlns:a16="http://schemas.microsoft.com/office/drawing/2014/main" val="2015905537"/>
                    </a:ext>
                  </a:extLst>
                </a:gridCol>
                <a:gridCol w="1953363">
                  <a:extLst>
                    <a:ext uri="{9D8B030D-6E8A-4147-A177-3AD203B41FA5}">
                      <a16:colId xmlns:a16="http://schemas.microsoft.com/office/drawing/2014/main" val="1486606543"/>
                    </a:ext>
                  </a:extLst>
                </a:gridCol>
                <a:gridCol w="2212341">
                  <a:extLst>
                    <a:ext uri="{9D8B030D-6E8A-4147-A177-3AD203B41FA5}">
                      <a16:colId xmlns:a16="http://schemas.microsoft.com/office/drawing/2014/main" val="2129738805"/>
                    </a:ext>
                  </a:extLst>
                </a:gridCol>
                <a:gridCol w="861427">
                  <a:extLst>
                    <a:ext uri="{9D8B030D-6E8A-4147-A177-3AD203B41FA5}">
                      <a16:colId xmlns:a16="http://schemas.microsoft.com/office/drawing/2014/main" val="290967115"/>
                    </a:ext>
                  </a:extLst>
                </a:gridCol>
              </a:tblGrid>
              <a:tr h="517283">
                <a:tc>
                  <a:txBody>
                    <a:bodyPr/>
                    <a:lstStyle/>
                    <a:p>
                      <a:pPr algn="ctr">
                        <a:lnSpc>
                          <a:spcPct val="107000"/>
                        </a:lnSpc>
                        <a:spcAft>
                          <a:spcPts val="800"/>
                        </a:spcAft>
                      </a:pPr>
                      <a:r>
                        <a:rPr lang="en-IN" sz="1200" b="1" kern="100">
                          <a:solidFill>
                            <a:schemeClr val="tx1"/>
                          </a:solidFill>
                          <a:effectLst/>
                          <a:latin typeface="+mj-lt"/>
                          <a:ea typeface="Calibri" panose="020F0502020204030204" pitchFamily="34" charset="0"/>
                          <a:cs typeface="Times New Roman" panose="02020603050405020304" pitchFamily="18" charset="0"/>
                        </a:rPr>
                        <a:t>No</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a:solidFill>
                            <a:schemeClr val="tx1"/>
                          </a:solidFill>
                          <a:effectLst/>
                          <a:latin typeface="+mj-lt"/>
                          <a:ea typeface="Calibri" panose="020F0502020204030204" pitchFamily="34" charset="0"/>
                          <a:cs typeface="Times New Roman" panose="02020603050405020304" pitchFamily="18" charset="0"/>
                        </a:rPr>
                        <a:t>Test step</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a:solidFill>
                            <a:schemeClr val="tx1"/>
                          </a:solidFill>
                          <a:effectLst/>
                          <a:latin typeface="+mj-lt"/>
                          <a:ea typeface="Calibri" panose="020F0502020204030204" pitchFamily="34" charset="0"/>
                          <a:cs typeface="Times New Roman" panose="02020603050405020304" pitchFamily="18" charset="0"/>
                        </a:rPr>
                        <a:t>Action</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a:solidFill>
                            <a:schemeClr val="tx1"/>
                          </a:solidFill>
                          <a:effectLst/>
                          <a:latin typeface="+mj-lt"/>
                          <a:ea typeface="Calibri" panose="020F0502020204030204" pitchFamily="34" charset="0"/>
                          <a:cs typeface="Times New Roman" panose="02020603050405020304" pitchFamily="18" charset="0"/>
                        </a:rPr>
                        <a:t>Expected Result</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a:solidFill>
                            <a:schemeClr val="tx1"/>
                          </a:solidFill>
                          <a:effectLst/>
                          <a:latin typeface="+mj-lt"/>
                          <a:ea typeface="Calibri" panose="020F0502020204030204" pitchFamily="34" charset="0"/>
                          <a:cs typeface="Times New Roman" panose="02020603050405020304" pitchFamily="18" charset="0"/>
                        </a:rPr>
                        <a:t>Actual Result</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IN" sz="1200" b="1" kern="100">
                          <a:solidFill>
                            <a:schemeClr val="tx1"/>
                          </a:solidFill>
                          <a:effectLst/>
                          <a:latin typeface="+mj-lt"/>
                          <a:ea typeface="Calibri" panose="020F0502020204030204" pitchFamily="34" charset="0"/>
                          <a:cs typeface="Times New Roman" panose="02020603050405020304" pitchFamily="18" charset="0"/>
                        </a:rPr>
                        <a:t>Status</a:t>
                      </a:r>
                      <a:endParaRPr lang="en-IN" sz="1200" kern="100">
                        <a:solidFill>
                          <a:schemeClr val="tx1"/>
                        </a:solidFill>
                        <a:effectLst/>
                        <a:latin typeface="+mj-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52069808"/>
                  </a:ext>
                </a:extLst>
              </a:tr>
              <a:tr h="505499">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1</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Navigating Index page</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Add URL in browser</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Redirect Index Page</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Redirect Index Page</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Pass</a:t>
                      </a:r>
                    </a:p>
                  </a:txBody>
                  <a:tcPr marL="68580" marR="68580" marT="0" marB="0"/>
                </a:tc>
                <a:extLst>
                  <a:ext uri="{0D108BD9-81ED-4DB2-BD59-A6C34878D82A}">
                    <a16:rowId xmlns:a16="http://schemas.microsoft.com/office/drawing/2014/main" val="3485247021"/>
                  </a:ext>
                </a:extLst>
              </a:tr>
              <a:tr h="432444">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2</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Select Game</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Click Add to Cart</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Game get Add to Cart</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Game get Add to Cart</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Pass</a:t>
                      </a:r>
                    </a:p>
                  </a:txBody>
                  <a:tcPr marL="68580" marR="68580" marT="0" marB="0"/>
                </a:tc>
                <a:extLst>
                  <a:ext uri="{0D108BD9-81ED-4DB2-BD59-A6C34878D82A}">
                    <a16:rowId xmlns:a16="http://schemas.microsoft.com/office/drawing/2014/main" val="2729320145"/>
                  </a:ext>
                </a:extLst>
              </a:tr>
              <a:tr h="573842">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3</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Detail Recorded</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Details recorded in database</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Recorded in database</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Recorded in database</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Pass</a:t>
                      </a:r>
                    </a:p>
                  </a:txBody>
                  <a:tcPr marL="68580" marR="68580" marT="0" marB="0"/>
                </a:tc>
                <a:extLst>
                  <a:ext uri="{0D108BD9-81ED-4DB2-BD59-A6C34878D82A}">
                    <a16:rowId xmlns:a16="http://schemas.microsoft.com/office/drawing/2014/main" val="218786838"/>
                  </a:ext>
                </a:extLst>
              </a:tr>
              <a:tr h="582679">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4</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Navigating Cart Page</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Add URL in browser</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Redirect Cart Page</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Redirect Cart Page</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Pass</a:t>
                      </a:r>
                    </a:p>
                  </a:txBody>
                  <a:tcPr marL="68580" marR="68580" marT="0" marB="0"/>
                </a:tc>
                <a:extLst>
                  <a:ext uri="{0D108BD9-81ED-4DB2-BD59-A6C34878D82A}">
                    <a16:rowId xmlns:a16="http://schemas.microsoft.com/office/drawing/2014/main" val="3757311244"/>
                  </a:ext>
                </a:extLst>
              </a:tr>
              <a:tr h="582679">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5</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View Cart Page</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Check Cart</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Confirm Cart to Checkout</a:t>
                      </a:r>
                    </a:p>
                  </a:txBody>
                  <a:tcPr marL="68580" marR="68580" marT="0" marB="0"/>
                </a:tc>
                <a:tc>
                  <a:txBody>
                    <a:bodyPr/>
                    <a:lstStyle/>
                    <a:p>
                      <a:pPr algn="ctr">
                        <a:lnSpc>
                          <a:spcPct val="107000"/>
                        </a:lnSpc>
                        <a:spcAft>
                          <a:spcPts val="800"/>
                        </a:spcAft>
                      </a:pPr>
                      <a:r>
                        <a:rPr lang="en-IN" sz="1200" kern="100">
                          <a:solidFill>
                            <a:schemeClr val="tx1"/>
                          </a:solidFill>
                          <a:effectLst/>
                          <a:latin typeface="+mj-lt"/>
                          <a:ea typeface="Calibri" panose="020F0502020204030204" pitchFamily="34" charset="0"/>
                          <a:cs typeface="Times New Roman" panose="02020603050405020304" pitchFamily="18" charset="0"/>
                        </a:rPr>
                        <a:t>Confirm Cart to Checkout</a:t>
                      </a:r>
                    </a:p>
                  </a:txBody>
                  <a:tcPr marL="68580" marR="68580" marT="0" marB="0"/>
                </a:tc>
                <a:tc>
                  <a:txBody>
                    <a:bodyPr/>
                    <a:lstStyle/>
                    <a:p>
                      <a:pPr algn="ctr">
                        <a:lnSpc>
                          <a:spcPct val="107000"/>
                        </a:lnSpc>
                        <a:spcAft>
                          <a:spcPts val="800"/>
                        </a:spcAft>
                      </a:pPr>
                      <a:r>
                        <a:rPr lang="en-IN" sz="1200" kern="100" dirty="0">
                          <a:solidFill>
                            <a:schemeClr val="tx1"/>
                          </a:solidFill>
                          <a:effectLst/>
                          <a:latin typeface="+mj-lt"/>
                          <a:ea typeface="Calibri" panose="020F0502020204030204" pitchFamily="34" charset="0"/>
                          <a:cs typeface="Times New Roman" panose="02020603050405020304" pitchFamily="18" charset="0"/>
                        </a:rPr>
                        <a:t>Pass</a:t>
                      </a:r>
                    </a:p>
                  </a:txBody>
                  <a:tcPr marL="68580" marR="68580" marT="0" marB="0"/>
                </a:tc>
                <a:extLst>
                  <a:ext uri="{0D108BD9-81ED-4DB2-BD59-A6C34878D82A}">
                    <a16:rowId xmlns:a16="http://schemas.microsoft.com/office/drawing/2014/main" val="874158823"/>
                  </a:ext>
                </a:extLst>
              </a:tr>
            </a:tbl>
          </a:graphicData>
        </a:graphic>
      </p:graphicFrame>
    </p:spTree>
    <p:extLst>
      <p:ext uri="{BB962C8B-B14F-4D97-AF65-F5344CB8AC3E}">
        <p14:creationId xmlns:p14="http://schemas.microsoft.com/office/powerpoint/2010/main" val="597076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fld id="{8D0AFDD5-844D-364D-8AEC-50CF4D36D55D}" type="slidenum">
              <a:rPr lang="en-US" smtClean="0"/>
              <a:t>4</a:t>
            </a:fld>
            <a:endParaRPr lang="en-US"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a:lstStyle/>
          <a:p>
            <a:r>
              <a:rPr lang="en-US" dirty="0"/>
              <a:t>KartZed</a:t>
            </a:r>
          </a:p>
        </p:txBody>
      </p:sp>
      <p:sp>
        <p:nvSpPr>
          <p:cNvPr id="2" name="Date Placeholder 1">
            <a:extLst>
              <a:ext uri="{FF2B5EF4-FFF2-40B4-BE49-F238E27FC236}">
                <a16:creationId xmlns:a16="http://schemas.microsoft.com/office/drawing/2014/main" id="{7F9A2F75-9D02-3ED8-071B-99FC210DE10A}"/>
              </a:ext>
            </a:extLst>
          </p:cNvPr>
          <p:cNvSpPr>
            <a:spLocks noGrp="1"/>
          </p:cNvSpPr>
          <p:nvPr>
            <p:ph type="dt" sz="half" idx="10"/>
          </p:nvPr>
        </p:nvSpPr>
        <p:spPr/>
        <p:txBody>
          <a:bodyPr/>
          <a:lstStyle/>
          <a:p>
            <a:r>
              <a:rPr lang="en-US" dirty="0"/>
              <a:t>2023</a:t>
            </a:r>
          </a:p>
        </p:txBody>
      </p:sp>
      <p:graphicFrame>
        <p:nvGraphicFramePr>
          <p:cNvPr id="9" name="Table 9">
            <a:extLst>
              <a:ext uri="{FF2B5EF4-FFF2-40B4-BE49-F238E27FC236}">
                <a16:creationId xmlns:a16="http://schemas.microsoft.com/office/drawing/2014/main" id="{0CCEAD38-A8C2-4744-7344-1FEF2988717F}"/>
              </a:ext>
            </a:extLst>
          </p:cNvPr>
          <p:cNvGraphicFramePr>
            <a:graphicFrameLocks noGrp="1"/>
          </p:cNvGraphicFramePr>
          <p:nvPr>
            <p:extLst>
              <p:ext uri="{D42A27DB-BD31-4B8C-83A1-F6EECF244321}">
                <p14:modId xmlns:p14="http://schemas.microsoft.com/office/powerpoint/2010/main" val="2413091250"/>
              </p:ext>
            </p:extLst>
          </p:nvPr>
        </p:nvGraphicFramePr>
        <p:xfrm>
          <a:off x="1281952" y="719666"/>
          <a:ext cx="9628095" cy="4972923"/>
        </p:xfrm>
        <a:graphic>
          <a:graphicData uri="http://schemas.openxmlformats.org/drawingml/2006/table">
            <a:tbl>
              <a:tblPr firstRow="1" bandRow="1">
                <a:tableStyleId>{5C22544A-7EE6-4342-B048-85BDC9FD1C3A}</a:tableStyleId>
              </a:tblPr>
              <a:tblGrid>
                <a:gridCol w="9628095">
                  <a:extLst>
                    <a:ext uri="{9D8B030D-6E8A-4147-A177-3AD203B41FA5}">
                      <a16:colId xmlns:a16="http://schemas.microsoft.com/office/drawing/2014/main" val="2870092751"/>
                    </a:ext>
                  </a:extLst>
                </a:gridCol>
              </a:tblGrid>
              <a:tr h="1657641">
                <a:tc>
                  <a:txBody>
                    <a:bodyPr/>
                    <a:lstStyle/>
                    <a:p>
                      <a:pPr algn="ctr"/>
                      <a:r>
                        <a:rPr lang="en-US" sz="3600" dirty="0">
                          <a:solidFill>
                            <a:srgbClr val="282828"/>
                          </a:solidFill>
                          <a:latin typeface="+mj-lt"/>
                        </a:rPr>
                        <a:t>Need for the System</a:t>
                      </a:r>
                      <a:endParaRPr lang="en-IN" sz="3600" dirty="0">
                        <a:solidFill>
                          <a:srgbClr val="282828"/>
                        </a:solidFill>
                        <a:latin typeface="+mj-lt"/>
                      </a:endParaRPr>
                    </a:p>
                  </a:txBody>
                  <a:tcPr anchor="ctr"/>
                </a:tc>
                <a:extLst>
                  <a:ext uri="{0D108BD9-81ED-4DB2-BD59-A6C34878D82A}">
                    <a16:rowId xmlns:a16="http://schemas.microsoft.com/office/drawing/2014/main" val="786997681"/>
                  </a:ext>
                </a:extLst>
              </a:tr>
              <a:tr h="3315282">
                <a:tc>
                  <a:txBody>
                    <a:bodyPr/>
                    <a:lstStyle/>
                    <a:p>
                      <a:pPr marL="285750" indent="-285750">
                        <a:buFont typeface="Wingdings" panose="05000000000000000000" pitchFamily="2" charset="2"/>
                        <a:buChar char="q"/>
                      </a:pPr>
                      <a:r>
                        <a:rPr lang="en-IN" sz="1800" kern="1200" dirty="0">
                          <a:solidFill>
                            <a:schemeClr val="dk1"/>
                          </a:solidFill>
                          <a:effectLst/>
                          <a:latin typeface="+mn-lt"/>
                          <a:ea typeface="+mn-ea"/>
                          <a:cs typeface="+mn-cs"/>
                        </a:rPr>
                        <a:t>The existing system has a number of drawbacks. The shortcomings of the current system are addressed by the suggested system. There are various benefits to the suggested approach that make it possible to do business solely from a window. Complexity and time are not completely eliminated. All transactions relating to business are logged in one location.</a:t>
                      </a:r>
                    </a:p>
                    <a:p>
                      <a:pPr marL="0" indent="0">
                        <a:buFont typeface="Wingdings" panose="05000000000000000000" pitchFamily="2" charset="2"/>
                        <a:buNone/>
                      </a:pPr>
                      <a:endParaRPr lang="en-IN" sz="1800" kern="1200" dirty="0">
                        <a:solidFill>
                          <a:schemeClr val="dk1"/>
                        </a:solidFill>
                        <a:effectLst/>
                        <a:latin typeface="+mn-lt"/>
                        <a:ea typeface="+mn-ea"/>
                        <a:cs typeface="+mn-cs"/>
                      </a:endParaRPr>
                    </a:p>
                    <a:p>
                      <a:pPr marL="285750" indent="-285750">
                        <a:buFont typeface="Wingdings" panose="05000000000000000000" pitchFamily="2" charset="2"/>
                        <a:buChar char="q"/>
                      </a:pPr>
                      <a:r>
                        <a:rPr lang="en-IN" sz="1800" kern="1200" dirty="0">
                          <a:solidFill>
                            <a:schemeClr val="dk1"/>
                          </a:solidFill>
                          <a:effectLst/>
                          <a:latin typeface="+mn-lt"/>
                          <a:ea typeface="+mn-ea"/>
                          <a:cs typeface="+mn-cs"/>
                        </a:rPr>
                        <a:t>Work on client feedback and service management becomes increasingly concentrated. With reports produced by an automated system, business analysis and gap discovery are made simple. Large-scale company operations can be managed successfully.</a:t>
                      </a:r>
                    </a:p>
                  </a:txBody>
                  <a:tcPr anchor="ctr"/>
                </a:tc>
                <a:extLst>
                  <a:ext uri="{0D108BD9-81ED-4DB2-BD59-A6C34878D82A}">
                    <a16:rowId xmlns:a16="http://schemas.microsoft.com/office/drawing/2014/main" val="3905994101"/>
                  </a:ext>
                </a:extLst>
              </a:tr>
            </a:tbl>
          </a:graphicData>
        </a:graphic>
      </p:graphicFrame>
    </p:spTree>
    <p:extLst>
      <p:ext uri="{BB962C8B-B14F-4D97-AF65-F5344CB8AC3E}">
        <p14:creationId xmlns:p14="http://schemas.microsoft.com/office/powerpoint/2010/main" val="12293894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EFD67-69C7-1C08-00FE-7D13C5D044EF}"/>
              </a:ext>
            </a:extLst>
          </p:cNvPr>
          <p:cNvSpPr>
            <a:spLocks noGrp="1"/>
          </p:cNvSpPr>
          <p:nvPr>
            <p:ph type="title"/>
          </p:nvPr>
        </p:nvSpPr>
        <p:spPr>
          <a:xfrm>
            <a:off x="1062686" y="334511"/>
            <a:ext cx="10066627" cy="1014984"/>
          </a:xfrm>
        </p:spPr>
        <p:txBody>
          <a:bodyPr/>
          <a:lstStyle/>
          <a:p>
            <a:r>
              <a:rPr lang="en-IN" sz="6000" b="1" dirty="0">
                <a:effectLst/>
                <a:latin typeface="Century Gothic" panose="020B0502020202020204" pitchFamily="34" charset="0"/>
                <a:ea typeface="Calibri" panose="020F0502020204030204" pitchFamily="34" charset="0"/>
              </a:rPr>
              <a:t>Earned Value &amp; Burn Chart</a:t>
            </a:r>
            <a:endParaRPr lang="en-IN" dirty="0">
              <a:latin typeface="Century Gothic" panose="020B0502020202020204" pitchFamily="34" charset="0"/>
            </a:endParaRPr>
          </a:p>
        </p:txBody>
      </p:sp>
      <p:sp>
        <p:nvSpPr>
          <p:cNvPr id="3" name="Slide Number Placeholder 2">
            <a:extLst>
              <a:ext uri="{FF2B5EF4-FFF2-40B4-BE49-F238E27FC236}">
                <a16:creationId xmlns:a16="http://schemas.microsoft.com/office/drawing/2014/main" id="{0E568398-8082-6F75-D0D4-B9484DE073AB}"/>
              </a:ext>
            </a:extLst>
          </p:cNvPr>
          <p:cNvSpPr>
            <a:spLocks noGrp="1"/>
          </p:cNvSpPr>
          <p:nvPr>
            <p:ph type="sldNum" sz="quarter" idx="12"/>
          </p:nvPr>
        </p:nvSpPr>
        <p:spPr/>
        <p:txBody>
          <a:bodyPr/>
          <a:lstStyle/>
          <a:p>
            <a:fld id="{8D0AFDD5-844D-364D-8AEC-50CF4D36D55D}" type="slidenum">
              <a:rPr lang="en-US" noProof="0" smtClean="0"/>
              <a:t>40</a:t>
            </a:fld>
            <a:endParaRPr lang="en-US" noProof="0"/>
          </a:p>
        </p:txBody>
      </p:sp>
      <p:sp>
        <p:nvSpPr>
          <p:cNvPr id="4" name="Footer Placeholder 3">
            <a:extLst>
              <a:ext uri="{FF2B5EF4-FFF2-40B4-BE49-F238E27FC236}">
                <a16:creationId xmlns:a16="http://schemas.microsoft.com/office/drawing/2014/main" id="{1246E05A-30D9-687C-F9DD-08D922CA1E4B}"/>
              </a:ext>
            </a:extLst>
          </p:cNvPr>
          <p:cNvSpPr>
            <a:spLocks noGrp="1"/>
          </p:cNvSpPr>
          <p:nvPr>
            <p:ph type="ftr" sz="quarter" idx="11"/>
          </p:nvPr>
        </p:nvSpPr>
        <p:spPr/>
        <p:txBody>
          <a:bodyPr/>
          <a:lstStyle/>
          <a:p>
            <a:r>
              <a:rPr lang="en-US" noProof="0"/>
              <a:t>Presentation title</a:t>
            </a:r>
          </a:p>
        </p:txBody>
      </p:sp>
      <p:sp>
        <p:nvSpPr>
          <p:cNvPr id="5" name="Date Placeholder 4">
            <a:extLst>
              <a:ext uri="{FF2B5EF4-FFF2-40B4-BE49-F238E27FC236}">
                <a16:creationId xmlns:a16="http://schemas.microsoft.com/office/drawing/2014/main" id="{C39FF75E-0B2C-ABCB-2539-23BBFED6BFCB}"/>
              </a:ext>
            </a:extLst>
          </p:cNvPr>
          <p:cNvSpPr>
            <a:spLocks noGrp="1"/>
          </p:cNvSpPr>
          <p:nvPr>
            <p:ph type="dt" sz="half" idx="10"/>
          </p:nvPr>
        </p:nvSpPr>
        <p:spPr/>
        <p:txBody>
          <a:bodyPr/>
          <a:lstStyle/>
          <a:p>
            <a:r>
              <a:rPr lang="en-US" noProof="0"/>
              <a:t>20XX</a:t>
            </a:r>
          </a:p>
        </p:txBody>
      </p:sp>
      <p:graphicFrame>
        <p:nvGraphicFramePr>
          <p:cNvPr id="6" name="Chart 5">
            <a:extLst>
              <a:ext uri="{FF2B5EF4-FFF2-40B4-BE49-F238E27FC236}">
                <a16:creationId xmlns:a16="http://schemas.microsoft.com/office/drawing/2014/main" id="{6801E947-8D12-502C-7FF0-D77FD13CEC57}"/>
              </a:ext>
            </a:extLst>
          </p:cNvPr>
          <p:cNvGraphicFramePr/>
          <p:nvPr>
            <p:extLst>
              <p:ext uri="{D42A27DB-BD31-4B8C-83A1-F6EECF244321}">
                <p14:modId xmlns:p14="http://schemas.microsoft.com/office/powerpoint/2010/main" val="1318518969"/>
              </p:ext>
            </p:extLst>
          </p:nvPr>
        </p:nvGraphicFramePr>
        <p:xfrm>
          <a:off x="1203960" y="1615869"/>
          <a:ext cx="9425185" cy="451866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756620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DB732-6FD3-D0DA-92AF-1D7A68E3A3EE}"/>
              </a:ext>
            </a:extLst>
          </p:cNvPr>
          <p:cNvSpPr>
            <a:spLocks noGrp="1"/>
          </p:cNvSpPr>
          <p:nvPr>
            <p:ph type="title"/>
          </p:nvPr>
        </p:nvSpPr>
        <p:spPr/>
        <p:txBody>
          <a:bodyPr/>
          <a:lstStyle/>
          <a:p>
            <a:r>
              <a:rPr lang="en-US" dirty="0"/>
              <a:t>Future Work</a:t>
            </a:r>
          </a:p>
        </p:txBody>
      </p:sp>
      <p:sp>
        <p:nvSpPr>
          <p:cNvPr id="13" name="Text Placeholder 12">
            <a:extLst>
              <a:ext uri="{FF2B5EF4-FFF2-40B4-BE49-F238E27FC236}">
                <a16:creationId xmlns:a16="http://schemas.microsoft.com/office/drawing/2014/main" id="{986D0EB4-87A1-9926-18A9-F1A65DC20A57}"/>
              </a:ext>
            </a:extLst>
          </p:cNvPr>
          <p:cNvSpPr>
            <a:spLocks noGrp="1"/>
          </p:cNvSpPr>
          <p:nvPr>
            <p:ph type="body" idx="1"/>
          </p:nvPr>
        </p:nvSpPr>
        <p:spPr/>
        <p:txBody>
          <a:bodyPr/>
          <a:lstStyle/>
          <a:p>
            <a:r>
              <a:rPr lang="en-IN" b="1" i="0" dirty="0">
                <a:effectLst/>
              </a:rPr>
              <a:t>Enhance Customer Support</a:t>
            </a:r>
            <a:endParaRPr lang="en-US" b="1" dirty="0"/>
          </a:p>
        </p:txBody>
      </p:sp>
      <p:sp>
        <p:nvSpPr>
          <p:cNvPr id="20" name="Content Placeholder 19">
            <a:extLst>
              <a:ext uri="{FF2B5EF4-FFF2-40B4-BE49-F238E27FC236}">
                <a16:creationId xmlns:a16="http://schemas.microsoft.com/office/drawing/2014/main" id="{77B26A88-F289-88EA-E384-570C7CF8B589}"/>
              </a:ext>
            </a:extLst>
          </p:cNvPr>
          <p:cNvSpPr>
            <a:spLocks noGrp="1"/>
          </p:cNvSpPr>
          <p:nvPr>
            <p:ph sz="half" idx="2"/>
          </p:nvPr>
        </p:nvSpPr>
        <p:spPr/>
        <p:txBody>
          <a:bodyPr/>
          <a:lstStyle/>
          <a:p>
            <a:pPr indent="0">
              <a:buNone/>
            </a:pPr>
            <a:r>
              <a:rPr lang="en-US" b="0" i="0" dirty="0">
                <a:effectLst/>
                <a:latin typeface="+mj-lt"/>
              </a:rPr>
              <a:t>Improve customer service and provide prompt responses to customer inquiries by using chatbots, automatic email responders, and other tools.</a:t>
            </a:r>
            <a:endParaRPr lang="en-US" dirty="0">
              <a:latin typeface="+mj-lt"/>
            </a:endParaRPr>
          </a:p>
        </p:txBody>
      </p:sp>
      <p:sp>
        <p:nvSpPr>
          <p:cNvPr id="15" name="Text Placeholder 14">
            <a:extLst>
              <a:ext uri="{FF2B5EF4-FFF2-40B4-BE49-F238E27FC236}">
                <a16:creationId xmlns:a16="http://schemas.microsoft.com/office/drawing/2014/main" id="{E309F894-D6ED-3B69-812A-EDD9C07D6D35}"/>
              </a:ext>
            </a:extLst>
          </p:cNvPr>
          <p:cNvSpPr>
            <a:spLocks noGrp="1"/>
          </p:cNvSpPr>
          <p:nvPr>
            <p:ph type="body" sz="quarter" idx="3"/>
          </p:nvPr>
        </p:nvSpPr>
        <p:spPr/>
        <p:txBody>
          <a:bodyPr/>
          <a:lstStyle/>
          <a:p>
            <a:r>
              <a:rPr lang="en-IN" b="1" i="0" dirty="0">
                <a:effectLst/>
              </a:rPr>
              <a:t>Augmented Reality</a:t>
            </a:r>
            <a:endParaRPr lang="en-US" b="1" dirty="0"/>
          </a:p>
        </p:txBody>
      </p:sp>
      <p:sp>
        <p:nvSpPr>
          <p:cNvPr id="21" name="Content Placeholder 20">
            <a:extLst>
              <a:ext uri="{FF2B5EF4-FFF2-40B4-BE49-F238E27FC236}">
                <a16:creationId xmlns:a16="http://schemas.microsoft.com/office/drawing/2014/main" id="{4A6AD7D6-3293-B4C1-4263-E02BE31B4FF8}"/>
              </a:ext>
            </a:extLst>
          </p:cNvPr>
          <p:cNvSpPr>
            <a:spLocks noGrp="1"/>
          </p:cNvSpPr>
          <p:nvPr>
            <p:ph sz="half" idx="13"/>
          </p:nvPr>
        </p:nvSpPr>
        <p:spPr/>
        <p:txBody>
          <a:bodyPr/>
          <a:lstStyle/>
          <a:p>
            <a:pPr indent="0">
              <a:buNone/>
            </a:pPr>
            <a:r>
              <a:rPr lang="en-US" b="0" i="0" dirty="0">
                <a:effectLst/>
                <a:latin typeface="+mj-lt"/>
              </a:rPr>
              <a:t>Allow shoppers to digitally try on clothing or see how furniture might appear in their house with augmented reality.</a:t>
            </a:r>
            <a:endParaRPr lang="en-US" dirty="0">
              <a:latin typeface="+mj-lt"/>
            </a:endParaRPr>
          </a:p>
        </p:txBody>
      </p:sp>
      <p:sp>
        <p:nvSpPr>
          <p:cNvPr id="29" name="Slide Number Placeholder 28">
            <a:extLst>
              <a:ext uri="{FF2B5EF4-FFF2-40B4-BE49-F238E27FC236}">
                <a16:creationId xmlns:a16="http://schemas.microsoft.com/office/drawing/2014/main" id="{3322B0EB-0749-E394-7D78-05C325473050}"/>
              </a:ext>
            </a:extLst>
          </p:cNvPr>
          <p:cNvSpPr>
            <a:spLocks noGrp="1"/>
          </p:cNvSpPr>
          <p:nvPr>
            <p:ph type="sldNum" sz="quarter" idx="12"/>
          </p:nvPr>
        </p:nvSpPr>
        <p:spPr/>
        <p:txBody>
          <a:bodyPr/>
          <a:lstStyle/>
          <a:p>
            <a:fld id="{8D0AFDD5-844D-364D-8AEC-50CF4D36D55D}" type="slidenum">
              <a:rPr lang="en-US" smtClean="0"/>
              <a:pPr/>
              <a:t>41</a:t>
            </a:fld>
            <a:endParaRPr lang="en-US" dirty="0"/>
          </a:p>
        </p:txBody>
      </p:sp>
      <p:sp>
        <p:nvSpPr>
          <p:cNvPr id="28" name="Footer Placeholder 27">
            <a:extLst>
              <a:ext uri="{FF2B5EF4-FFF2-40B4-BE49-F238E27FC236}">
                <a16:creationId xmlns:a16="http://schemas.microsoft.com/office/drawing/2014/main" id="{36FE9B74-96B4-4C88-49C9-E2D42BDCD20D}"/>
              </a:ext>
            </a:extLst>
          </p:cNvPr>
          <p:cNvSpPr>
            <a:spLocks noGrp="1"/>
          </p:cNvSpPr>
          <p:nvPr>
            <p:ph type="ftr" sz="quarter" idx="11"/>
          </p:nvPr>
        </p:nvSpPr>
        <p:spPr/>
        <p:txBody>
          <a:bodyPr/>
          <a:lstStyle/>
          <a:p>
            <a:r>
              <a:rPr lang="en-US" dirty="0"/>
              <a:t>KartZed</a:t>
            </a:r>
          </a:p>
        </p:txBody>
      </p:sp>
      <p:sp>
        <p:nvSpPr>
          <p:cNvPr id="27" name="Date Placeholder 26">
            <a:extLst>
              <a:ext uri="{FF2B5EF4-FFF2-40B4-BE49-F238E27FC236}">
                <a16:creationId xmlns:a16="http://schemas.microsoft.com/office/drawing/2014/main" id="{8A78422D-0122-1218-F0A5-9EF64D22D921}"/>
              </a:ext>
            </a:extLst>
          </p:cNvPr>
          <p:cNvSpPr>
            <a:spLocks noGrp="1"/>
          </p:cNvSpPr>
          <p:nvPr>
            <p:ph type="dt" sz="half" idx="10"/>
          </p:nvPr>
        </p:nvSpPr>
        <p:spPr/>
        <p:txBody>
          <a:bodyPr/>
          <a:lstStyle/>
          <a:p>
            <a:r>
              <a:rPr lang="en-US" dirty="0"/>
              <a:t>2023</a:t>
            </a:r>
          </a:p>
        </p:txBody>
      </p:sp>
    </p:spTree>
    <p:extLst>
      <p:ext uri="{BB962C8B-B14F-4D97-AF65-F5344CB8AC3E}">
        <p14:creationId xmlns:p14="http://schemas.microsoft.com/office/powerpoint/2010/main" val="16467258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0CAC6-3968-4D63-A855-09547BB06588}"/>
              </a:ext>
            </a:extLst>
          </p:cNvPr>
          <p:cNvSpPr>
            <a:spLocks noGrp="1"/>
          </p:cNvSpPr>
          <p:nvPr>
            <p:ph type="title"/>
          </p:nvPr>
        </p:nvSpPr>
        <p:spPr/>
        <p:txBody>
          <a:bodyPr/>
          <a:lstStyle/>
          <a:p>
            <a:r>
              <a:rPr lang="en-US" dirty="0"/>
              <a:t>Developed By</a:t>
            </a:r>
          </a:p>
        </p:txBody>
      </p:sp>
      <p:sp>
        <p:nvSpPr>
          <p:cNvPr id="3" name="Text Placeholder 2">
            <a:extLst>
              <a:ext uri="{FF2B5EF4-FFF2-40B4-BE49-F238E27FC236}">
                <a16:creationId xmlns:a16="http://schemas.microsoft.com/office/drawing/2014/main" id="{2629AC71-9ED4-FA59-D386-5BD9C585DC67}"/>
              </a:ext>
            </a:extLst>
          </p:cNvPr>
          <p:cNvSpPr>
            <a:spLocks noGrp="1"/>
          </p:cNvSpPr>
          <p:nvPr>
            <p:ph type="body" sz="quarter" idx="14"/>
          </p:nvPr>
        </p:nvSpPr>
        <p:spPr/>
        <p:txBody>
          <a:bodyPr/>
          <a:lstStyle/>
          <a:p>
            <a:r>
              <a:rPr lang="en-US" b="1" dirty="0"/>
              <a:t>Kalal Bhavin</a:t>
            </a:r>
          </a:p>
        </p:txBody>
      </p:sp>
      <p:sp>
        <p:nvSpPr>
          <p:cNvPr id="6" name="Content Placeholder 5">
            <a:extLst>
              <a:ext uri="{FF2B5EF4-FFF2-40B4-BE49-F238E27FC236}">
                <a16:creationId xmlns:a16="http://schemas.microsoft.com/office/drawing/2014/main" id="{9E3F0E5B-65CB-787C-C52A-2038EEA09817}"/>
              </a:ext>
            </a:extLst>
          </p:cNvPr>
          <p:cNvSpPr>
            <a:spLocks noGrp="1"/>
          </p:cNvSpPr>
          <p:nvPr>
            <p:ph sz="half" idx="2"/>
          </p:nvPr>
        </p:nvSpPr>
        <p:spPr/>
        <p:txBody>
          <a:bodyPr/>
          <a:lstStyle/>
          <a:p>
            <a:r>
              <a:rPr lang="en-US" dirty="0"/>
              <a:t>Enrolment no.: 2020004500210021</a:t>
            </a:r>
          </a:p>
          <a:p>
            <a:r>
              <a:rPr lang="en-US" dirty="0"/>
              <a:t>Semester: 6</a:t>
            </a:r>
            <a:br>
              <a:rPr lang="en-US" dirty="0"/>
            </a:br>
            <a:r>
              <a:rPr lang="en-US" dirty="0"/>
              <a:t>​</a:t>
            </a:r>
          </a:p>
          <a:p>
            <a:endParaRPr lang="en-US" dirty="0"/>
          </a:p>
        </p:txBody>
      </p:sp>
      <p:sp>
        <p:nvSpPr>
          <p:cNvPr id="4" name="Text Placeholder 3">
            <a:extLst>
              <a:ext uri="{FF2B5EF4-FFF2-40B4-BE49-F238E27FC236}">
                <a16:creationId xmlns:a16="http://schemas.microsoft.com/office/drawing/2014/main" id="{1E2CADAC-D2BA-2781-21DF-E36A2D898FA9}"/>
              </a:ext>
            </a:extLst>
          </p:cNvPr>
          <p:cNvSpPr>
            <a:spLocks noGrp="1"/>
          </p:cNvSpPr>
          <p:nvPr>
            <p:ph type="body" sz="quarter" idx="16"/>
          </p:nvPr>
        </p:nvSpPr>
        <p:spPr/>
        <p:txBody>
          <a:bodyPr/>
          <a:lstStyle/>
          <a:p>
            <a:r>
              <a:rPr lang="en-US" b="1" dirty="0"/>
              <a:t>Joshi Varad</a:t>
            </a:r>
          </a:p>
        </p:txBody>
      </p:sp>
      <p:sp>
        <p:nvSpPr>
          <p:cNvPr id="7" name="Content Placeholder 6">
            <a:extLst>
              <a:ext uri="{FF2B5EF4-FFF2-40B4-BE49-F238E27FC236}">
                <a16:creationId xmlns:a16="http://schemas.microsoft.com/office/drawing/2014/main" id="{0750929C-496C-419D-93BC-D4ABBE462EF5}"/>
              </a:ext>
            </a:extLst>
          </p:cNvPr>
          <p:cNvSpPr>
            <a:spLocks noGrp="1"/>
          </p:cNvSpPr>
          <p:nvPr>
            <p:ph sz="half" idx="13"/>
          </p:nvPr>
        </p:nvSpPr>
        <p:spPr/>
        <p:txBody>
          <a:bodyPr/>
          <a:lstStyle/>
          <a:p>
            <a:r>
              <a:rPr lang="en-US" dirty="0"/>
              <a:t>Enrolment no.: 2020004500210019</a:t>
            </a:r>
          </a:p>
          <a:p>
            <a:r>
              <a:rPr lang="en-US" dirty="0"/>
              <a:t>Semester: 6</a:t>
            </a:r>
          </a:p>
        </p:txBody>
      </p:sp>
      <p:sp>
        <p:nvSpPr>
          <p:cNvPr id="5" name="Text Placeholder 4">
            <a:extLst>
              <a:ext uri="{FF2B5EF4-FFF2-40B4-BE49-F238E27FC236}">
                <a16:creationId xmlns:a16="http://schemas.microsoft.com/office/drawing/2014/main" id="{8E688B1D-28C5-C399-CA01-21BE7C5F1E51}"/>
              </a:ext>
            </a:extLst>
          </p:cNvPr>
          <p:cNvSpPr>
            <a:spLocks noGrp="1"/>
          </p:cNvSpPr>
          <p:nvPr>
            <p:ph type="body" sz="quarter" idx="19"/>
          </p:nvPr>
        </p:nvSpPr>
        <p:spPr/>
        <p:txBody>
          <a:bodyPr/>
          <a:lstStyle/>
          <a:p>
            <a:r>
              <a:rPr lang="en-US" b="1" dirty="0"/>
              <a:t>Sidapara Vasu</a:t>
            </a:r>
          </a:p>
        </p:txBody>
      </p:sp>
      <p:sp>
        <p:nvSpPr>
          <p:cNvPr id="8" name="Content Placeholder 7">
            <a:extLst>
              <a:ext uri="{FF2B5EF4-FFF2-40B4-BE49-F238E27FC236}">
                <a16:creationId xmlns:a16="http://schemas.microsoft.com/office/drawing/2014/main" id="{ABC5E498-99B3-E3F4-A9B8-F11B4B9B0F27}"/>
              </a:ext>
            </a:extLst>
          </p:cNvPr>
          <p:cNvSpPr>
            <a:spLocks noGrp="1"/>
          </p:cNvSpPr>
          <p:nvPr>
            <p:ph sz="half" idx="20"/>
          </p:nvPr>
        </p:nvSpPr>
        <p:spPr/>
        <p:txBody>
          <a:bodyPr/>
          <a:lstStyle/>
          <a:p>
            <a:r>
              <a:rPr lang="en-US" dirty="0"/>
              <a:t>Enrolment no.: 2020004500210067</a:t>
            </a:r>
          </a:p>
          <a:p>
            <a:r>
              <a:rPr lang="en-US" dirty="0"/>
              <a:t>Semester: 6</a:t>
            </a:r>
          </a:p>
        </p:txBody>
      </p:sp>
      <p:sp>
        <p:nvSpPr>
          <p:cNvPr id="32" name="Slide Number Placeholder 31">
            <a:extLst>
              <a:ext uri="{FF2B5EF4-FFF2-40B4-BE49-F238E27FC236}">
                <a16:creationId xmlns:a16="http://schemas.microsoft.com/office/drawing/2014/main" id="{25633612-F774-0CAE-9E5C-D01184B43E6F}"/>
              </a:ext>
            </a:extLst>
          </p:cNvPr>
          <p:cNvSpPr>
            <a:spLocks noGrp="1"/>
          </p:cNvSpPr>
          <p:nvPr>
            <p:ph type="sldNum" sz="quarter" idx="12"/>
          </p:nvPr>
        </p:nvSpPr>
        <p:spPr/>
        <p:txBody>
          <a:bodyPr/>
          <a:lstStyle/>
          <a:p>
            <a:fld id="{8D0AFDD5-844D-364D-8AEC-50CF4D36D55D}" type="slidenum">
              <a:rPr lang="en-US" smtClean="0"/>
              <a:pPr/>
              <a:t>42</a:t>
            </a:fld>
            <a:endParaRPr lang="en-US" dirty="0"/>
          </a:p>
        </p:txBody>
      </p:sp>
      <p:sp>
        <p:nvSpPr>
          <p:cNvPr id="31" name="Footer Placeholder 30">
            <a:extLst>
              <a:ext uri="{FF2B5EF4-FFF2-40B4-BE49-F238E27FC236}">
                <a16:creationId xmlns:a16="http://schemas.microsoft.com/office/drawing/2014/main" id="{C2B4FE06-34C7-A80C-5DBE-4F5168C9EBDC}"/>
              </a:ext>
            </a:extLst>
          </p:cNvPr>
          <p:cNvSpPr>
            <a:spLocks noGrp="1"/>
          </p:cNvSpPr>
          <p:nvPr>
            <p:ph type="ftr" sz="quarter" idx="11"/>
          </p:nvPr>
        </p:nvSpPr>
        <p:spPr/>
        <p:txBody>
          <a:bodyPr/>
          <a:lstStyle/>
          <a:p>
            <a:r>
              <a:rPr lang="en-US" dirty="0"/>
              <a:t>KartZed</a:t>
            </a:r>
          </a:p>
        </p:txBody>
      </p:sp>
      <p:sp>
        <p:nvSpPr>
          <p:cNvPr id="30" name="Date Placeholder 29">
            <a:extLst>
              <a:ext uri="{FF2B5EF4-FFF2-40B4-BE49-F238E27FC236}">
                <a16:creationId xmlns:a16="http://schemas.microsoft.com/office/drawing/2014/main" id="{E227DBC0-C280-AC5C-C7A8-FF8D56C9DFE5}"/>
              </a:ext>
            </a:extLst>
          </p:cNvPr>
          <p:cNvSpPr>
            <a:spLocks noGrp="1"/>
          </p:cNvSpPr>
          <p:nvPr>
            <p:ph type="dt" sz="half" idx="10"/>
          </p:nvPr>
        </p:nvSpPr>
        <p:spPr/>
        <p:txBody>
          <a:bodyPr/>
          <a:lstStyle/>
          <a:p>
            <a:r>
              <a:rPr lang="en-US" dirty="0"/>
              <a:t>2023</a:t>
            </a:r>
          </a:p>
        </p:txBody>
      </p:sp>
    </p:spTree>
    <p:extLst>
      <p:ext uri="{BB962C8B-B14F-4D97-AF65-F5344CB8AC3E}">
        <p14:creationId xmlns:p14="http://schemas.microsoft.com/office/powerpoint/2010/main" val="30952453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AD6B-0EBB-7092-13C6-240F8A4A4E99}"/>
              </a:ext>
            </a:extLst>
          </p:cNvPr>
          <p:cNvSpPr>
            <a:spLocks noGrp="1"/>
          </p:cNvSpPr>
          <p:nvPr>
            <p:ph type="title"/>
          </p:nvPr>
        </p:nvSpPr>
        <p:spPr/>
        <p:txBody>
          <a:bodyPr/>
          <a:lstStyle/>
          <a:p>
            <a:r>
              <a:rPr lang="en-US" altLang="zh-CN" dirty="0"/>
              <a:t>GitHub URL</a:t>
            </a:r>
            <a:br>
              <a:rPr lang="en-US" dirty="0"/>
            </a:br>
            <a:endParaRPr lang="en-US" dirty="0"/>
          </a:p>
        </p:txBody>
      </p:sp>
      <p:pic>
        <p:nvPicPr>
          <p:cNvPr id="12" name="Picture Placeholder 11">
            <a:extLst>
              <a:ext uri="{FF2B5EF4-FFF2-40B4-BE49-F238E27FC236}">
                <a16:creationId xmlns:a16="http://schemas.microsoft.com/office/drawing/2014/main" id="{EDD0654D-0EEE-9D11-4D37-133C0B9A496D}"/>
              </a:ext>
            </a:extLst>
          </p:cNvPr>
          <p:cNvPicPr>
            <a:picLocks noGrp="1" noChangeAspect="1"/>
          </p:cNvPicPr>
          <p:nvPr>
            <p:ph type="pic" sz="quarter" idx="13"/>
          </p:nvPr>
        </p:nvPicPr>
        <p:blipFill>
          <a:blip r:embed="rId2"/>
          <a:srcRect l="26238" r="26238"/>
          <a:stretch/>
        </p:blipFill>
        <p:spPr>
          <a:prstGeom prst="rect">
            <a:avLst/>
          </a:prstGeom>
          <a:ln w="228600" cap="sq" cmpd="thickThin">
            <a:solidFill>
              <a:srgbClr val="000000"/>
            </a:solidFill>
            <a:prstDash val="solid"/>
            <a:miter lim="800000"/>
          </a:ln>
          <a:effectLst>
            <a:innerShdw blurRad="76200">
              <a:srgbClr val="000000"/>
            </a:innerShdw>
          </a:effectLst>
        </p:spPr>
      </p:pic>
      <p:sp>
        <p:nvSpPr>
          <p:cNvPr id="3" name="Content Placeholder 2">
            <a:extLst>
              <a:ext uri="{FF2B5EF4-FFF2-40B4-BE49-F238E27FC236}">
                <a16:creationId xmlns:a16="http://schemas.microsoft.com/office/drawing/2014/main" id="{DFAA7609-6E6A-B996-BC29-F9AA857D7B35}"/>
              </a:ext>
            </a:extLst>
          </p:cNvPr>
          <p:cNvSpPr>
            <a:spLocks noGrp="1"/>
          </p:cNvSpPr>
          <p:nvPr>
            <p:ph idx="1"/>
          </p:nvPr>
        </p:nvSpPr>
        <p:spPr/>
        <p:txBody>
          <a:bodyPr/>
          <a:lstStyle/>
          <a:p>
            <a:r>
              <a:rPr lang="en-US" u="sng" dirty="0">
                <a:hlinkClick r:id="rId3"/>
              </a:rPr>
              <a:t>https://github.com/SidaparaVasu/KartZed_Django</a:t>
            </a:r>
            <a:endParaRPr lang="en-US" u="sng" dirty="0"/>
          </a:p>
        </p:txBody>
      </p:sp>
      <p:sp>
        <p:nvSpPr>
          <p:cNvPr id="15" name="Slide Number Placeholder 14">
            <a:extLst>
              <a:ext uri="{FF2B5EF4-FFF2-40B4-BE49-F238E27FC236}">
                <a16:creationId xmlns:a16="http://schemas.microsoft.com/office/drawing/2014/main" id="{EA450CD4-3018-DBCF-3A32-B72A7DCFA11F}"/>
              </a:ext>
            </a:extLst>
          </p:cNvPr>
          <p:cNvSpPr>
            <a:spLocks noGrp="1"/>
          </p:cNvSpPr>
          <p:nvPr>
            <p:ph type="sldNum" sz="quarter" idx="12"/>
          </p:nvPr>
        </p:nvSpPr>
        <p:spPr/>
        <p:txBody>
          <a:bodyPr/>
          <a:lstStyle/>
          <a:p>
            <a:fld id="{8D0AFDD5-844D-364D-8AEC-50CF4D36D55D}" type="slidenum">
              <a:rPr lang="en-US" smtClean="0"/>
              <a:pPr/>
              <a:t>43</a:t>
            </a:fld>
            <a:endParaRPr lang="en-US" dirty="0"/>
          </a:p>
        </p:txBody>
      </p:sp>
    </p:spTree>
    <p:extLst>
      <p:ext uri="{BB962C8B-B14F-4D97-AF65-F5344CB8AC3E}">
        <p14:creationId xmlns:p14="http://schemas.microsoft.com/office/powerpoint/2010/main" val="5917223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p:txBody>
          <a:bodyPr/>
          <a:lstStyle/>
          <a:p>
            <a:r>
              <a:rPr lang="en-US" dirty="0"/>
              <a:t>Thank you</a:t>
            </a:r>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p:txBody>
          <a:bodyPr/>
          <a:lstStyle/>
          <a:p>
            <a:r>
              <a:rPr lang="en-US" u="sng" dirty="0">
                <a:solidFill>
                  <a:schemeClr val="tx1">
                    <a:lumMod val="50000"/>
                    <a:lumOff val="50000"/>
                  </a:schemeClr>
                </a:solidFill>
              </a:rPr>
              <a:t>bhavinkalal3118@gmail.com</a:t>
            </a:r>
            <a:endParaRPr lang="en-US" u="sng" dirty="0">
              <a:solidFill>
                <a:schemeClr val="tx1">
                  <a:lumMod val="50000"/>
                  <a:lumOff val="50000"/>
                </a:schemeClr>
              </a:solidFill>
              <a:hlinkClick r:id="rId2">
                <a:extLst>
                  <a:ext uri="{A12FA001-AC4F-418D-AE19-62706E023703}">
                    <ahyp:hlinkClr xmlns:ahyp="http://schemas.microsoft.com/office/drawing/2018/hyperlinkcolor" val="tx"/>
                  </a:ext>
                </a:extLst>
              </a:hlinkClick>
            </a:endParaRPr>
          </a:p>
          <a:p>
            <a:r>
              <a:rPr lang="en-US" dirty="0">
                <a:solidFill>
                  <a:srgbClr val="828683"/>
                </a:solidFill>
                <a:hlinkClick r:id="rId2">
                  <a:extLst>
                    <a:ext uri="{A12FA001-AC4F-418D-AE19-62706E023703}">
                      <ahyp:hlinkClr xmlns:ahyp="http://schemas.microsoft.com/office/drawing/2018/hyperlinkcolor" val="tx"/>
                    </a:ext>
                  </a:extLst>
                </a:hlinkClick>
              </a:rPr>
              <a:t>varadjoshi13@gmail.com</a:t>
            </a:r>
            <a:endParaRPr lang="en-US" dirty="0"/>
          </a:p>
          <a:p>
            <a:r>
              <a:rPr lang="en-US" dirty="0">
                <a:hlinkClick r:id="rId3"/>
              </a:rPr>
              <a:t>vasupatel303@gmail.com</a:t>
            </a:r>
            <a:endParaRPr lang="en-US" dirty="0"/>
          </a:p>
          <a:p>
            <a:endParaRPr lang="en-US" dirty="0"/>
          </a:p>
          <a:p>
            <a:endParaRPr lang="en-US" dirty="0"/>
          </a:p>
        </p:txBody>
      </p:sp>
      <p:pic>
        <p:nvPicPr>
          <p:cNvPr id="33" name="Picture Placeholder 32">
            <a:extLst>
              <a:ext uri="{FF2B5EF4-FFF2-40B4-BE49-F238E27FC236}">
                <a16:creationId xmlns:a16="http://schemas.microsoft.com/office/drawing/2014/main" id="{1D963291-0332-DAB6-6090-6778FC7899BD}"/>
              </a:ext>
            </a:extLst>
          </p:cNvPr>
          <p:cNvPicPr>
            <a:picLocks noGrp="1" noChangeAspect="1"/>
          </p:cNvPicPr>
          <p:nvPr>
            <p:ph type="pic" sz="quarter" idx="10"/>
          </p:nvPr>
        </p:nvPicPr>
        <p:blipFill>
          <a:blip r:embed="rId4"/>
          <a:srcRect l="23662" r="23662"/>
          <a:stretch/>
        </p:blipFill>
        <p:spPr/>
      </p:pic>
    </p:spTree>
    <p:extLst>
      <p:ext uri="{BB962C8B-B14F-4D97-AF65-F5344CB8AC3E}">
        <p14:creationId xmlns:p14="http://schemas.microsoft.com/office/powerpoint/2010/main" val="23975833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a:xfrm>
            <a:off x="1203959" y="2322575"/>
            <a:ext cx="9425185" cy="3252602"/>
          </a:xfrm>
        </p:spPr>
        <p:txBody>
          <a:bodyPr/>
          <a:lstStyle/>
          <a:p>
            <a:pPr>
              <a:lnSpc>
                <a:spcPct val="107000"/>
              </a:lnSpc>
              <a:spcAft>
                <a:spcPts val="800"/>
              </a:spcAft>
            </a:pPr>
            <a:r>
              <a:rPr lang="en-IN" sz="1800" dirty="0">
                <a:effectLst/>
                <a:latin typeface="Times New Roman" panose="02020603050405020304" pitchFamily="18" charset="0"/>
                <a:ea typeface="Calibri" panose="020F0502020204030204" pitchFamily="34" charset="0"/>
              </a:rPr>
              <a:t>E-commerce websites offer a wide range of products, from local to global, 24/7 access, quick and easy shopping experience, time-saving, lower prices, discounts, coupons, and deals, and rich product information. </a:t>
            </a:r>
            <a:r>
              <a:rPr lang="en-IN" sz="1800" dirty="0">
                <a:latin typeface="Times New Roman" panose="02020603050405020304" pitchFamily="18" charset="0"/>
                <a:ea typeface="Calibri" panose="020F0502020204030204" pitchFamily="34" charset="0"/>
              </a:rPr>
              <a:t>This</a:t>
            </a:r>
            <a:r>
              <a:rPr lang="en-IN" sz="1800" dirty="0">
                <a:effectLst/>
                <a:latin typeface="Times New Roman" panose="02020603050405020304" pitchFamily="18" charset="0"/>
                <a:ea typeface="Calibri" panose="020F0502020204030204" pitchFamily="34" charset="0"/>
              </a:rPr>
              <a:t> also offer multiple payment options, such as credit/debit cards, PayPal, and more, making it convenient for users to pay.</a:t>
            </a:r>
            <a:endParaRPr lang="en-IN" sz="1800" kern="100" dirty="0">
              <a:effectLst/>
              <a:latin typeface="+mn-lt"/>
              <a:ea typeface="Calibri" panose="020F0502020204030204" pitchFamily="34"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6AB13DEF-ED86-6E5A-5AD2-C9B364E4A295}"/>
              </a:ext>
            </a:extLst>
          </p:cNvPr>
          <p:cNvSpPr>
            <a:spLocks noGrp="1"/>
          </p:cNvSpPr>
          <p:nvPr>
            <p:ph idx="1"/>
          </p:nvPr>
        </p:nvSpPr>
        <p:spPr>
          <a:xfrm>
            <a:off x="2862072" y="1737360"/>
            <a:ext cx="2340864" cy="585216"/>
          </a:xfrm>
        </p:spPr>
        <p:txBody>
          <a:bodyPr/>
          <a:lstStyle/>
          <a:p>
            <a:r>
              <a:rPr lang="en-US" altLang="zh-CN" sz="2400" b="1" dirty="0">
                <a:latin typeface="+mj-lt"/>
              </a:rPr>
              <a:t>Objectives</a:t>
            </a:r>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5</a:t>
            </a:fld>
            <a:endParaRPr lang="en-US" dirty="0"/>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dirty="0"/>
              <a:t>KartZed</a:t>
            </a:r>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16"/>
          </p:nvPr>
        </p:nvSpPr>
        <p:spPr>
          <a:xfrm>
            <a:off x="10629145" y="6400904"/>
            <a:ext cx="640080" cy="246888"/>
          </a:xfrm>
        </p:spPr>
        <p:txBody>
          <a:bodyPr/>
          <a:lstStyle/>
          <a:p>
            <a:r>
              <a:rPr lang="en-US" dirty="0"/>
              <a:t>2023</a:t>
            </a:r>
          </a:p>
        </p:txBody>
      </p:sp>
    </p:spTree>
    <p:extLst>
      <p:ext uri="{BB962C8B-B14F-4D97-AF65-F5344CB8AC3E}">
        <p14:creationId xmlns:p14="http://schemas.microsoft.com/office/powerpoint/2010/main" val="6132889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2D423-37CE-D81F-44FF-2B0AA27A5667}"/>
              </a:ext>
            </a:extLst>
          </p:cNvPr>
          <p:cNvSpPr>
            <a:spLocks noGrp="1"/>
          </p:cNvSpPr>
          <p:nvPr>
            <p:ph type="title"/>
          </p:nvPr>
        </p:nvSpPr>
        <p:spPr>
          <a:xfrm>
            <a:off x="731519" y="1947671"/>
            <a:ext cx="3964768" cy="2295855"/>
          </a:xfrm>
        </p:spPr>
        <p:txBody>
          <a:bodyPr/>
          <a:lstStyle/>
          <a:p>
            <a:r>
              <a:rPr lang="en-US" dirty="0"/>
              <a:t>Problem Definition</a:t>
            </a:r>
            <a:endParaRPr lang="en-IN" dirty="0"/>
          </a:p>
        </p:txBody>
      </p:sp>
      <p:sp>
        <p:nvSpPr>
          <p:cNvPr id="5" name="TextBox 4">
            <a:extLst>
              <a:ext uri="{FF2B5EF4-FFF2-40B4-BE49-F238E27FC236}">
                <a16:creationId xmlns:a16="http://schemas.microsoft.com/office/drawing/2014/main" id="{F360CCA7-1832-2D9B-725F-9089E45DEBD6}"/>
              </a:ext>
            </a:extLst>
          </p:cNvPr>
          <p:cNvSpPr txBox="1"/>
          <p:nvPr/>
        </p:nvSpPr>
        <p:spPr>
          <a:xfrm>
            <a:off x="5530788" y="1992059"/>
            <a:ext cx="5264457" cy="3540713"/>
          </a:xfrm>
          <a:prstGeom prst="rect">
            <a:avLst/>
          </a:prstGeom>
          <a:noFill/>
        </p:spPr>
        <p:txBody>
          <a:bodyPr wrap="square" rtlCol="0">
            <a:spAutoFit/>
          </a:bodyPr>
          <a:lstStyle/>
          <a:p>
            <a:pPr marL="270510" marR="254635" algn="just">
              <a:lnSpc>
                <a:spcPct val="107000"/>
              </a:lnSpc>
              <a:spcAft>
                <a:spcPts val="800"/>
              </a:spcAft>
            </a:pPr>
            <a:r>
              <a:rPr lang="en-IN" kern="100" dirty="0">
                <a:latin typeface="Times New Roman" panose="02020603050405020304" pitchFamily="18" charset="0"/>
                <a:ea typeface="Calibri" panose="020F0502020204030204" pitchFamily="34" charset="0"/>
                <a:cs typeface="Times New Roman" panose="02020603050405020304" pitchFamily="18" charset="0"/>
              </a:rPr>
              <a:t>V</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arious challenges and limitations that affect users worldwide. Some of the problems with offline shopping include:</a:t>
            </a:r>
          </a:p>
          <a:p>
            <a:pPr marL="270510" marR="254635" algn="just">
              <a:lnSpc>
                <a:spcPct val="107000"/>
              </a:lnSpc>
              <a:spcAft>
                <a:spcPts val="800"/>
              </a:spcAft>
            </a:pPr>
            <a:endParaRPr lang="en-IN" sz="500" kern="100" dirty="0">
              <a:effectLst/>
              <a:latin typeface="Calibri" panose="020F0502020204030204" pitchFamily="34" charset="0"/>
              <a:ea typeface="Calibri" panose="020F0502020204030204" pitchFamily="34" charset="0"/>
              <a:cs typeface="Times New Roman" panose="02020603050405020304" pitchFamily="18" charset="0"/>
            </a:endParaRPr>
          </a:p>
          <a:p>
            <a:pPr marL="556260" marR="254635" indent="-285750" algn="just">
              <a:lnSpc>
                <a:spcPct val="107000"/>
              </a:lnSpc>
              <a:spcAft>
                <a:spcPts val="800"/>
              </a:spcAft>
              <a:buFont typeface="Wingdings" panose="05000000000000000000" pitchFamily="2" charset="2"/>
              <a:buChar char="q"/>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Limited accessibility and availability </a:t>
            </a:r>
          </a:p>
          <a:p>
            <a:pPr marL="556260" marR="254635" indent="-285750" algn="just">
              <a:lnSpc>
                <a:spcPct val="107000"/>
              </a:lnSpc>
              <a:spcAft>
                <a:spcPts val="800"/>
              </a:spcAft>
              <a:buFont typeface="Wingdings" panose="05000000000000000000" pitchFamily="2" charset="2"/>
              <a:buChar char="q"/>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Time-consuming </a:t>
            </a:r>
          </a:p>
          <a:p>
            <a:pPr marL="556260" marR="254635" indent="-285750" algn="just">
              <a:lnSpc>
                <a:spcPct val="107000"/>
              </a:lnSpc>
              <a:spcAft>
                <a:spcPts val="800"/>
              </a:spcAft>
              <a:buFont typeface="Wingdings" panose="05000000000000000000" pitchFamily="2" charset="2"/>
              <a:buChar char="q"/>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Increased prices </a:t>
            </a:r>
          </a:p>
          <a:p>
            <a:pPr marL="556260" marR="254635" indent="-285750" algn="just">
              <a:lnSpc>
                <a:spcPct val="107000"/>
              </a:lnSpc>
              <a:spcAft>
                <a:spcPts val="800"/>
              </a:spcAft>
              <a:buFont typeface="Wingdings" panose="05000000000000000000" pitchFamily="2" charset="2"/>
              <a:buChar char="q"/>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Restricted access to information </a:t>
            </a:r>
          </a:p>
          <a:p>
            <a:pPr marL="556260" marR="254635" indent="-285750" algn="just">
              <a:lnSpc>
                <a:spcPct val="107000"/>
              </a:lnSpc>
              <a:spcAft>
                <a:spcPts val="800"/>
              </a:spcAft>
              <a:buFont typeface="Wingdings" panose="05000000000000000000" pitchFamily="2" charset="2"/>
              <a:buChar char="q"/>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Limited payment options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237186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FD5D2-CEEB-F526-759F-744879ABE130}"/>
              </a:ext>
            </a:extLst>
          </p:cNvPr>
          <p:cNvSpPr>
            <a:spLocks noGrp="1"/>
          </p:cNvSpPr>
          <p:nvPr>
            <p:ph type="title"/>
          </p:nvPr>
        </p:nvSpPr>
        <p:spPr>
          <a:xfrm>
            <a:off x="0" y="512064"/>
            <a:ext cx="11993732" cy="1014984"/>
          </a:xfrm>
        </p:spPr>
        <p:txBody>
          <a:bodyPr/>
          <a:lstStyle/>
          <a:p>
            <a:r>
              <a:rPr lang="en-US" dirty="0"/>
              <a:t>Advantages and Limitations</a:t>
            </a:r>
            <a:endParaRPr lang="en-IN" dirty="0"/>
          </a:p>
        </p:txBody>
      </p:sp>
      <p:sp>
        <p:nvSpPr>
          <p:cNvPr id="4" name="Content Placeholder 3">
            <a:extLst>
              <a:ext uri="{FF2B5EF4-FFF2-40B4-BE49-F238E27FC236}">
                <a16:creationId xmlns:a16="http://schemas.microsoft.com/office/drawing/2014/main" id="{23267A1A-18F7-6114-FECF-173C71922A99}"/>
              </a:ext>
            </a:extLst>
          </p:cNvPr>
          <p:cNvSpPr>
            <a:spLocks noGrp="1"/>
          </p:cNvSpPr>
          <p:nvPr>
            <p:ph sz="half" idx="2"/>
          </p:nvPr>
        </p:nvSpPr>
        <p:spPr/>
        <p:txBody>
          <a:bodyPr/>
          <a:lstStyle/>
          <a:p>
            <a:r>
              <a:rPr lang="en-US" dirty="0"/>
              <a:t>One Stop Solution</a:t>
            </a:r>
          </a:p>
          <a:p>
            <a:r>
              <a:rPr lang="en-US" dirty="0"/>
              <a:t>Simple Navigation</a:t>
            </a:r>
          </a:p>
          <a:p>
            <a:r>
              <a:rPr lang="en-US" dirty="0"/>
              <a:t>Quick Product Display</a:t>
            </a:r>
          </a:p>
          <a:p>
            <a:r>
              <a:rPr lang="en-US" dirty="0"/>
              <a:t>Increase in Availability</a:t>
            </a:r>
          </a:p>
          <a:p>
            <a:r>
              <a:rPr lang="en-US" dirty="0"/>
              <a:t>Eases User Task by 60-70%</a:t>
            </a:r>
            <a:endParaRPr lang="en-IN" dirty="0"/>
          </a:p>
        </p:txBody>
      </p:sp>
      <p:sp>
        <p:nvSpPr>
          <p:cNvPr id="5" name="Text Placeholder 4">
            <a:extLst>
              <a:ext uri="{FF2B5EF4-FFF2-40B4-BE49-F238E27FC236}">
                <a16:creationId xmlns:a16="http://schemas.microsoft.com/office/drawing/2014/main" id="{ECD2C830-D449-FE6F-F2EE-7DBCD33AF223}"/>
              </a:ext>
            </a:extLst>
          </p:cNvPr>
          <p:cNvSpPr>
            <a:spLocks noGrp="1"/>
          </p:cNvSpPr>
          <p:nvPr>
            <p:ph type="body" sz="quarter" idx="3"/>
          </p:nvPr>
        </p:nvSpPr>
        <p:spPr/>
        <p:txBody>
          <a:bodyPr/>
          <a:lstStyle/>
          <a:p>
            <a:r>
              <a:rPr lang="en-US" dirty="0"/>
              <a:t>Limitations:</a:t>
            </a:r>
            <a:endParaRPr lang="en-IN" dirty="0"/>
          </a:p>
        </p:txBody>
      </p:sp>
      <p:sp>
        <p:nvSpPr>
          <p:cNvPr id="6" name="Content Placeholder 5">
            <a:extLst>
              <a:ext uri="{FF2B5EF4-FFF2-40B4-BE49-F238E27FC236}">
                <a16:creationId xmlns:a16="http://schemas.microsoft.com/office/drawing/2014/main" id="{380EDDDB-D7E1-A3E2-ACF9-9523D95A9934}"/>
              </a:ext>
            </a:extLst>
          </p:cNvPr>
          <p:cNvSpPr>
            <a:spLocks noGrp="1"/>
          </p:cNvSpPr>
          <p:nvPr>
            <p:ph sz="half" idx="13"/>
          </p:nvPr>
        </p:nvSpPr>
        <p:spPr/>
        <p:txBody>
          <a:bodyPr/>
          <a:lstStyle/>
          <a:p>
            <a:r>
              <a:rPr lang="en-US" dirty="0"/>
              <a:t>Less contact with service provider</a:t>
            </a:r>
          </a:p>
          <a:p>
            <a:r>
              <a:rPr lang="en-US" dirty="0"/>
              <a:t>Verification insecurity</a:t>
            </a:r>
            <a:endParaRPr lang="en-IN" dirty="0"/>
          </a:p>
        </p:txBody>
      </p:sp>
      <p:sp>
        <p:nvSpPr>
          <p:cNvPr id="7" name="Slide Number Placeholder 6">
            <a:extLst>
              <a:ext uri="{FF2B5EF4-FFF2-40B4-BE49-F238E27FC236}">
                <a16:creationId xmlns:a16="http://schemas.microsoft.com/office/drawing/2014/main" id="{3002DC54-4D07-7720-0013-A7A773FF3ACD}"/>
              </a:ext>
            </a:extLst>
          </p:cNvPr>
          <p:cNvSpPr>
            <a:spLocks noGrp="1"/>
          </p:cNvSpPr>
          <p:nvPr>
            <p:ph type="sldNum" sz="quarter" idx="12"/>
          </p:nvPr>
        </p:nvSpPr>
        <p:spPr/>
        <p:txBody>
          <a:bodyPr/>
          <a:lstStyle/>
          <a:p>
            <a:fld id="{8D0AFDD5-844D-364D-8AEC-50CF4D36D55D}" type="slidenum">
              <a:rPr lang="en-US" noProof="0" smtClean="0"/>
              <a:t>7</a:t>
            </a:fld>
            <a:endParaRPr lang="en-US" noProof="0"/>
          </a:p>
        </p:txBody>
      </p:sp>
      <p:sp>
        <p:nvSpPr>
          <p:cNvPr id="8" name="Footer Placeholder 7">
            <a:extLst>
              <a:ext uri="{FF2B5EF4-FFF2-40B4-BE49-F238E27FC236}">
                <a16:creationId xmlns:a16="http://schemas.microsoft.com/office/drawing/2014/main" id="{3B2011A4-DC88-1D81-8822-D0D144806539}"/>
              </a:ext>
            </a:extLst>
          </p:cNvPr>
          <p:cNvSpPr>
            <a:spLocks noGrp="1"/>
          </p:cNvSpPr>
          <p:nvPr>
            <p:ph type="ftr" sz="quarter" idx="11"/>
          </p:nvPr>
        </p:nvSpPr>
        <p:spPr/>
        <p:txBody>
          <a:bodyPr/>
          <a:lstStyle/>
          <a:p>
            <a:r>
              <a:rPr lang="en-US" noProof="0" dirty="0"/>
              <a:t>KartZed</a:t>
            </a:r>
          </a:p>
        </p:txBody>
      </p:sp>
      <p:sp>
        <p:nvSpPr>
          <p:cNvPr id="9" name="Date Placeholder 8">
            <a:extLst>
              <a:ext uri="{FF2B5EF4-FFF2-40B4-BE49-F238E27FC236}">
                <a16:creationId xmlns:a16="http://schemas.microsoft.com/office/drawing/2014/main" id="{AC261372-2370-F950-DE61-ADCBD40BA7DA}"/>
              </a:ext>
            </a:extLst>
          </p:cNvPr>
          <p:cNvSpPr>
            <a:spLocks noGrp="1"/>
          </p:cNvSpPr>
          <p:nvPr>
            <p:ph type="dt" sz="half" idx="10"/>
          </p:nvPr>
        </p:nvSpPr>
        <p:spPr/>
        <p:txBody>
          <a:bodyPr/>
          <a:lstStyle/>
          <a:p>
            <a:r>
              <a:rPr lang="en-US" noProof="0" dirty="0"/>
              <a:t>2023</a:t>
            </a:r>
          </a:p>
        </p:txBody>
      </p:sp>
      <p:sp>
        <p:nvSpPr>
          <p:cNvPr id="3" name="Text Placeholder 2">
            <a:extLst>
              <a:ext uri="{FF2B5EF4-FFF2-40B4-BE49-F238E27FC236}">
                <a16:creationId xmlns:a16="http://schemas.microsoft.com/office/drawing/2014/main" id="{6F2F8D76-3002-9A05-3805-52591D9FE581}"/>
              </a:ext>
            </a:extLst>
          </p:cNvPr>
          <p:cNvSpPr>
            <a:spLocks noGrp="1"/>
          </p:cNvSpPr>
          <p:nvPr>
            <p:ph type="body" idx="1"/>
          </p:nvPr>
        </p:nvSpPr>
        <p:spPr/>
        <p:txBody>
          <a:bodyPr/>
          <a:lstStyle/>
          <a:p>
            <a:r>
              <a:rPr lang="en-US" dirty="0"/>
              <a:t>Advantages:</a:t>
            </a:r>
            <a:endParaRPr lang="en-IN" dirty="0"/>
          </a:p>
        </p:txBody>
      </p:sp>
      <p:sp>
        <p:nvSpPr>
          <p:cNvPr id="10" name="Content Placeholder 5">
            <a:extLst>
              <a:ext uri="{FF2B5EF4-FFF2-40B4-BE49-F238E27FC236}">
                <a16:creationId xmlns:a16="http://schemas.microsoft.com/office/drawing/2014/main" id="{54E856CA-B36C-3741-2FCF-08AE8EE79BA3}"/>
              </a:ext>
            </a:extLst>
          </p:cNvPr>
          <p:cNvSpPr txBox="1">
            <a:spLocks/>
          </p:cNvSpPr>
          <p:nvPr/>
        </p:nvSpPr>
        <p:spPr>
          <a:xfrm>
            <a:off x="4645151" y="1986843"/>
            <a:ext cx="6408671" cy="1330189"/>
          </a:xfrm>
          <a:prstGeom prst="rect">
            <a:avLst/>
          </a:prstGeom>
        </p:spPr>
        <p:txBody>
          <a:bodyPr vert="horz" lIns="91440" tIns="45720" rIns="91440" bIns="45720" rtlCol="0" anchor="ctr">
            <a:noAutofit/>
          </a:bodyPr>
          <a:lstStyle>
            <a:lvl1pPr marL="0" indent="-137160" algn="l" defTabSz="914400" rtl="0" eaLnBrk="1" latinLnBrk="0" hangingPunct="1">
              <a:lnSpc>
                <a:spcPct val="100000"/>
              </a:lnSpc>
              <a:spcBef>
                <a:spcPts val="0"/>
              </a:spcBef>
              <a:buSzPct val="50000"/>
              <a:buFont typeface="Arial" panose="020B0604020202020204" pitchFamily="34" charset="0"/>
              <a:buChar char="•"/>
              <a:defRPr sz="1600" kern="1200">
                <a:solidFill>
                  <a:schemeClr val="tx1"/>
                </a:solidFill>
                <a:latin typeface="+mn-lt"/>
                <a:ea typeface="+mn-ea"/>
                <a:cs typeface="+mn-cs"/>
              </a:defRPr>
            </a:lvl1pPr>
            <a:lvl2pPr marL="274320" indent="-137160" algn="l" defTabSz="914400" rtl="0" eaLnBrk="1" latinLnBrk="0" hangingPunct="1">
              <a:lnSpc>
                <a:spcPct val="100000"/>
              </a:lnSpc>
              <a:spcBef>
                <a:spcPts val="0"/>
              </a:spcBef>
              <a:buSzPct val="50000"/>
              <a:buFont typeface="Arial" panose="020B0604020202020204" pitchFamily="34" charset="0"/>
              <a:buChar char="•"/>
              <a:defRPr sz="1400" kern="1200">
                <a:solidFill>
                  <a:schemeClr val="tx1"/>
                </a:solidFill>
                <a:latin typeface="+mn-lt"/>
                <a:ea typeface="+mn-ea"/>
                <a:cs typeface="+mn-cs"/>
              </a:defRPr>
            </a:lvl2pPr>
            <a:lvl3pPr marL="411480" indent="-137160" algn="l" defTabSz="914400" rtl="0" eaLnBrk="1" latinLnBrk="0" hangingPunct="1">
              <a:lnSpc>
                <a:spcPct val="100000"/>
              </a:lnSpc>
              <a:spcBef>
                <a:spcPts val="0"/>
              </a:spcBef>
              <a:buSzPct val="50000"/>
              <a:buFont typeface="Arial" panose="020B0604020202020204" pitchFamily="34" charset="0"/>
              <a:buChar char="•"/>
              <a:defRPr sz="1200" kern="1200">
                <a:solidFill>
                  <a:schemeClr val="tx1"/>
                </a:solidFill>
                <a:latin typeface="+mn-lt"/>
                <a:ea typeface="+mn-ea"/>
                <a:cs typeface="+mn-cs"/>
              </a:defRPr>
            </a:lvl3pPr>
            <a:lvl4pPr marL="548640" indent="-137160" algn="l" defTabSz="914400" rtl="0" eaLnBrk="1" latinLnBrk="0" hangingPunct="1">
              <a:lnSpc>
                <a:spcPct val="100000"/>
              </a:lnSpc>
              <a:spcBef>
                <a:spcPts val="0"/>
              </a:spcBef>
              <a:buSzPct val="50000"/>
              <a:buFont typeface="Arial" panose="020B0604020202020204" pitchFamily="34" charset="0"/>
              <a:buChar char="•"/>
              <a:defRPr sz="1100" kern="1200">
                <a:solidFill>
                  <a:schemeClr val="tx1"/>
                </a:solidFill>
                <a:latin typeface="+mn-lt"/>
                <a:ea typeface="+mn-ea"/>
                <a:cs typeface="+mn-cs"/>
              </a:defRPr>
            </a:lvl4pPr>
            <a:lvl5pPr marL="2057400" indent="-137160" algn="l" defTabSz="914400" rtl="0" eaLnBrk="1" latinLnBrk="0" hangingPunct="1">
              <a:lnSpc>
                <a:spcPct val="90000"/>
              </a:lnSpc>
              <a:spcBef>
                <a:spcPts val="500"/>
              </a:spcBef>
              <a:buSzPct val="50000"/>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One stop solution</a:t>
            </a:r>
          </a:p>
          <a:p>
            <a:r>
              <a:rPr lang="en-US" dirty="0"/>
              <a:t>Simple navigation</a:t>
            </a:r>
          </a:p>
          <a:p>
            <a:r>
              <a:rPr lang="en-US" dirty="0"/>
              <a:t>Quick product display</a:t>
            </a:r>
          </a:p>
          <a:p>
            <a:r>
              <a:rPr lang="en-US" dirty="0"/>
              <a:t>Increase in availability</a:t>
            </a:r>
          </a:p>
          <a:p>
            <a:r>
              <a:rPr lang="en-US" dirty="0"/>
              <a:t>Ease user task by 60-70%</a:t>
            </a:r>
            <a:endParaRPr lang="en-IN" dirty="0"/>
          </a:p>
        </p:txBody>
      </p:sp>
    </p:spTree>
    <p:extLst>
      <p:ext uri="{BB962C8B-B14F-4D97-AF65-F5344CB8AC3E}">
        <p14:creationId xmlns:p14="http://schemas.microsoft.com/office/powerpoint/2010/main" val="2612198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FC9E1-518C-5252-9732-E22FD1BD3BA5}"/>
              </a:ext>
            </a:extLst>
          </p:cNvPr>
          <p:cNvSpPr>
            <a:spLocks noGrp="1"/>
          </p:cNvSpPr>
          <p:nvPr>
            <p:ph type="title"/>
          </p:nvPr>
        </p:nvSpPr>
        <p:spPr/>
        <p:txBody>
          <a:bodyPr/>
          <a:lstStyle/>
          <a:p>
            <a:r>
              <a:rPr lang="en-US" dirty="0"/>
              <a:t>Core Components</a:t>
            </a:r>
            <a:endParaRPr lang="en-IN" dirty="0"/>
          </a:p>
        </p:txBody>
      </p:sp>
      <p:sp>
        <p:nvSpPr>
          <p:cNvPr id="3" name="Slide Number Placeholder 2">
            <a:extLst>
              <a:ext uri="{FF2B5EF4-FFF2-40B4-BE49-F238E27FC236}">
                <a16:creationId xmlns:a16="http://schemas.microsoft.com/office/drawing/2014/main" id="{7A36F400-A0C8-9FE0-7E4C-DBEEE4A067A2}"/>
              </a:ext>
            </a:extLst>
          </p:cNvPr>
          <p:cNvSpPr>
            <a:spLocks noGrp="1"/>
          </p:cNvSpPr>
          <p:nvPr>
            <p:ph type="sldNum" sz="quarter" idx="12"/>
          </p:nvPr>
        </p:nvSpPr>
        <p:spPr/>
        <p:txBody>
          <a:bodyPr/>
          <a:lstStyle/>
          <a:p>
            <a:fld id="{8D0AFDD5-844D-364D-8AEC-50CF4D36D55D}" type="slidenum">
              <a:rPr lang="en-US" noProof="0" smtClean="0"/>
              <a:t>8</a:t>
            </a:fld>
            <a:endParaRPr lang="en-US" noProof="0"/>
          </a:p>
        </p:txBody>
      </p:sp>
      <p:sp>
        <p:nvSpPr>
          <p:cNvPr id="4" name="Footer Placeholder 3">
            <a:extLst>
              <a:ext uri="{FF2B5EF4-FFF2-40B4-BE49-F238E27FC236}">
                <a16:creationId xmlns:a16="http://schemas.microsoft.com/office/drawing/2014/main" id="{389400D1-B491-216F-C364-6DEDB2CEB50B}"/>
              </a:ext>
            </a:extLst>
          </p:cNvPr>
          <p:cNvSpPr>
            <a:spLocks noGrp="1"/>
          </p:cNvSpPr>
          <p:nvPr>
            <p:ph type="ftr" sz="quarter" idx="11"/>
          </p:nvPr>
        </p:nvSpPr>
        <p:spPr/>
        <p:txBody>
          <a:bodyPr/>
          <a:lstStyle/>
          <a:p>
            <a:r>
              <a:rPr lang="en-US" noProof="0" dirty="0"/>
              <a:t>KartZed</a:t>
            </a:r>
          </a:p>
        </p:txBody>
      </p:sp>
      <p:sp>
        <p:nvSpPr>
          <p:cNvPr id="5" name="Date Placeholder 4">
            <a:extLst>
              <a:ext uri="{FF2B5EF4-FFF2-40B4-BE49-F238E27FC236}">
                <a16:creationId xmlns:a16="http://schemas.microsoft.com/office/drawing/2014/main" id="{08387FE8-6CA5-0C8D-954D-95332575293A}"/>
              </a:ext>
            </a:extLst>
          </p:cNvPr>
          <p:cNvSpPr>
            <a:spLocks noGrp="1"/>
          </p:cNvSpPr>
          <p:nvPr>
            <p:ph type="dt" sz="half" idx="10"/>
          </p:nvPr>
        </p:nvSpPr>
        <p:spPr/>
        <p:txBody>
          <a:bodyPr/>
          <a:lstStyle/>
          <a:p>
            <a:r>
              <a:rPr lang="en-US" noProof="0" dirty="0"/>
              <a:t>2023</a:t>
            </a:r>
          </a:p>
        </p:txBody>
      </p:sp>
      <p:sp>
        <p:nvSpPr>
          <p:cNvPr id="9" name="Oval 8">
            <a:extLst>
              <a:ext uri="{FF2B5EF4-FFF2-40B4-BE49-F238E27FC236}">
                <a16:creationId xmlns:a16="http://schemas.microsoft.com/office/drawing/2014/main" id="{4B1D510A-24FA-808A-7A00-1E58FE42E2ED}"/>
              </a:ext>
            </a:extLst>
          </p:cNvPr>
          <p:cNvSpPr/>
          <p:nvPr/>
        </p:nvSpPr>
        <p:spPr>
          <a:xfrm>
            <a:off x="1379738" y="1534918"/>
            <a:ext cx="2228295" cy="101498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sz="2000" b="1" dirty="0">
                <a:solidFill>
                  <a:schemeClr val="tx1"/>
                </a:solidFill>
              </a:rPr>
              <a:t>User Management</a:t>
            </a:r>
          </a:p>
        </p:txBody>
      </p:sp>
      <p:sp>
        <p:nvSpPr>
          <p:cNvPr id="10" name="Rectangle 9">
            <a:extLst>
              <a:ext uri="{FF2B5EF4-FFF2-40B4-BE49-F238E27FC236}">
                <a16:creationId xmlns:a16="http://schemas.microsoft.com/office/drawing/2014/main" id="{F67F3B41-F0D1-52DD-F249-F0390FAFBD8B}"/>
              </a:ext>
            </a:extLst>
          </p:cNvPr>
          <p:cNvSpPr/>
          <p:nvPr/>
        </p:nvSpPr>
        <p:spPr>
          <a:xfrm>
            <a:off x="1379738" y="2724348"/>
            <a:ext cx="2228295" cy="371984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r>
              <a:rPr lang="en-IN" sz="1600" dirty="0">
                <a:solidFill>
                  <a:schemeClr val="tx1"/>
                </a:solidFill>
              </a:rPr>
              <a:t>Registration</a:t>
            </a:r>
          </a:p>
          <a:p>
            <a:pPr marL="285750" indent="-285750">
              <a:buFont typeface="Arial" panose="020B0604020202020204" pitchFamily="34" charset="0"/>
              <a:buChar char="•"/>
            </a:pPr>
            <a:r>
              <a:rPr lang="en-IN" sz="1600" dirty="0">
                <a:solidFill>
                  <a:schemeClr val="tx1"/>
                </a:solidFill>
              </a:rPr>
              <a:t>Login </a:t>
            </a:r>
          </a:p>
          <a:p>
            <a:pPr marL="285750" indent="-285750">
              <a:buFont typeface="Arial" panose="020B0604020202020204" pitchFamily="34" charset="0"/>
              <a:buChar char="•"/>
            </a:pPr>
            <a:r>
              <a:rPr lang="en-IN" sz="1600" dirty="0">
                <a:solidFill>
                  <a:schemeClr val="tx1"/>
                </a:solidFill>
              </a:rPr>
              <a:t>Product pages</a:t>
            </a:r>
          </a:p>
          <a:p>
            <a:pPr marL="285750" indent="-285750">
              <a:buFont typeface="Arial" panose="020B0604020202020204" pitchFamily="34" charset="0"/>
              <a:buChar char="•"/>
            </a:pPr>
            <a:r>
              <a:rPr lang="en-IN" sz="1600" dirty="0">
                <a:solidFill>
                  <a:schemeClr val="tx1"/>
                </a:solidFill>
              </a:rPr>
              <a:t>Product Categories</a:t>
            </a:r>
          </a:p>
          <a:p>
            <a:pPr marL="285750" indent="-285750">
              <a:buFont typeface="Arial" panose="020B0604020202020204" pitchFamily="34" charset="0"/>
              <a:buChar char="•"/>
            </a:pPr>
            <a:r>
              <a:rPr lang="en-IN" sz="1600" dirty="0">
                <a:solidFill>
                  <a:schemeClr val="tx1"/>
                </a:solidFill>
              </a:rPr>
              <a:t>Product Description</a:t>
            </a:r>
          </a:p>
          <a:p>
            <a:pPr marL="285750" indent="-285750">
              <a:buFont typeface="Arial" panose="020B0604020202020204" pitchFamily="34" charset="0"/>
              <a:buChar char="•"/>
            </a:pPr>
            <a:r>
              <a:rPr lang="en-IN" sz="1600" dirty="0">
                <a:solidFill>
                  <a:schemeClr val="tx1"/>
                </a:solidFill>
              </a:rPr>
              <a:t>Product Availabilities</a:t>
            </a:r>
          </a:p>
          <a:p>
            <a:pPr marL="285750" indent="-285750">
              <a:buFont typeface="Arial" panose="020B0604020202020204" pitchFamily="34" charset="0"/>
              <a:buChar char="•"/>
            </a:pPr>
            <a:r>
              <a:rPr lang="en-IN" sz="1600" dirty="0">
                <a:solidFill>
                  <a:schemeClr val="tx1"/>
                </a:solidFill>
              </a:rPr>
              <a:t>Search functionalities</a:t>
            </a:r>
          </a:p>
          <a:p>
            <a:pPr marL="285750" indent="-285750">
              <a:buFont typeface="Arial" panose="020B0604020202020204" pitchFamily="34" charset="0"/>
              <a:buChar char="•"/>
            </a:pPr>
            <a:r>
              <a:rPr lang="en-IN" sz="1600" dirty="0">
                <a:solidFill>
                  <a:schemeClr val="tx1"/>
                </a:solidFill>
              </a:rPr>
              <a:t>Product Filtering</a:t>
            </a:r>
          </a:p>
          <a:p>
            <a:pPr marL="285750" indent="-285750">
              <a:buFont typeface="Arial" panose="020B0604020202020204" pitchFamily="34" charset="0"/>
              <a:buChar char="•"/>
            </a:pPr>
            <a:r>
              <a:rPr lang="en-IN" sz="1600" dirty="0">
                <a:solidFill>
                  <a:schemeClr val="tx1"/>
                </a:solidFill>
              </a:rPr>
              <a:t>Product Sorting</a:t>
            </a:r>
          </a:p>
          <a:p>
            <a:pPr marL="285750" indent="-285750">
              <a:buFont typeface="Arial" panose="020B0604020202020204" pitchFamily="34" charset="0"/>
              <a:buChar char="•"/>
            </a:pPr>
            <a:r>
              <a:rPr lang="en-IN" sz="1600" dirty="0">
                <a:solidFill>
                  <a:schemeClr val="tx1"/>
                </a:solidFill>
              </a:rPr>
              <a:t>Quantity Selector</a:t>
            </a:r>
          </a:p>
          <a:p>
            <a:pPr marL="285750" indent="-285750">
              <a:buFont typeface="Arial" panose="020B0604020202020204" pitchFamily="34" charset="0"/>
              <a:buChar char="•"/>
            </a:pPr>
            <a:r>
              <a:rPr lang="en-IN" sz="1600" dirty="0">
                <a:solidFill>
                  <a:schemeClr val="tx1"/>
                </a:solidFill>
              </a:rPr>
              <a:t>Wishlist</a:t>
            </a:r>
          </a:p>
          <a:p>
            <a:pPr marL="285750" indent="-285750">
              <a:buFont typeface="Arial" panose="020B0604020202020204" pitchFamily="34" charset="0"/>
              <a:buChar char="•"/>
            </a:pPr>
            <a:r>
              <a:rPr lang="en-IN" sz="1600" dirty="0">
                <a:solidFill>
                  <a:schemeClr val="tx1"/>
                </a:solidFill>
              </a:rPr>
              <a:t>Shopping Cart</a:t>
            </a:r>
          </a:p>
          <a:p>
            <a:pPr marL="285750" indent="-285750">
              <a:buFont typeface="Arial" panose="020B0604020202020204" pitchFamily="34" charset="0"/>
              <a:buChar char="•"/>
            </a:pPr>
            <a:r>
              <a:rPr lang="en-IN" sz="1600" dirty="0">
                <a:solidFill>
                  <a:schemeClr val="tx1"/>
                </a:solidFill>
              </a:rPr>
              <a:t>Contact Form</a:t>
            </a:r>
          </a:p>
        </p:txBody>
      </p:sp>
      <p:sp>
        <p:nvSpPr>
          <p:cNvPr id="11" name="Oval 10">
            <a:extLst>
              <a:ext uri="{FF2B5EF4-FFF2-40B4-BE49-F238E27FC236}">
                <a16:creationId xmlns:a16="http://schemas.microsoft.com/office/drawing/2014/main" id="{133CFEE1-DC8E-FB28-8500-FE4E1FC85A52}"/>
              </a:ext>
            </a:extLst>
          </p:cNvPr>
          <p:cNvSpPr/>
          <p:nvPr/>
        </p:nvSpPr>
        <p:spPr>
          <a:xfrm>
            <a:off x="3760433" y="1531899"/>
            <a:ext cx="2228295" cy="101498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sz="2000" b="1" dirty="0">
                <a:solidFill>
                  <a:schemeClr val="tx1"/>
                </a:solidFill>
              </a:rPr>
              <a:t>Transaction Management</a:t>
            </a:r>
          </a:p>
        </p:txBody>
      </p:sp>
      <p:sp>
        <p:nvSpPr>
          <p:cNvPr id="13" name="Rectangle 12">
            <a:extLst>
              <a:ext uri="{FF2B5EF4-FFF2-40B4-BE49-F238E27FC236}">
                <a16:creationId xmlns:a16="http://schemas.microsoft.com/office/drawing/2014/main" id="{489F0C5E-9095-DECF-906E-DDE6943034C8}"/>
              </a:ext>
            </a:extLst>
          </p:cNvPr>
          <p:cNvSpPr/>
          <p:nvPr/>
        </p:nvSpPr>
        <p:spPr>
          <a:xfrm>
            <a:off x="3760429" y="2724348"/>
            <a:ext cx="2228295" cy="371984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r>
              <a:rPr lang="en-US" sz="1600" dirty="0">
                <a:solidFill>
                  <a:schemeClr val="tx1"/>
                </a:solidFill>
              </a:rPr>
              <a:t>Payment Gateway (admin)</a:t>
            </a:r>
          </a:p>
          <a:p>
            <a:pPr marL="285750" indent="-285750">
              <a:buFont typeface="Arial" panose="020B0604020202020204" pitchFamily="34" charset="0"/>
              <a:buChar char="•"/>
            </a:pPr>
            <a:r>
              <a:rPr lang="en-US" sz="1600" dirty="0">
                <a:solidFill>
                  <a:schemeClr val="tx1"/>
                </a:solidFill>
              </a:rPr>
              <a:t>Discounts and Promotions</a:t>
            </a:r>
          </a:p>
          <a:p>
            <a:pPr marL="285750" indent="-285750">
              <a:buFont typeface="Arial" panose="020B0604020202020204" pitchFamily="34" charset="0"/>
              <a:buChar char="•"/>
            </a:pPr>
            <a:r>
              <a:rPr lang="en-US" sz="1600" dirty="0">
                <a:solidFill>
                  <a:schemeClr val="tx1"/>
                </a:solidFill>
              </a:rPr>
              <a:t>Payment Gateway (user)</a:t>
            </a:r>
          </a:p>
          <a:p>
            <a:pPr marL="285750" indent="-285750">
              <a:buFont typeface="Arial" panose="020B0604020202020204" pitchFamily="34" charset="0"/>
              <a:buChar char="•"/>
            </a:pPr>
            <a:r>
              <a:rPr lang="en-US" sz="1600" dirty="0">
                <a:solidFill>
                  <a:schemeClr val="tx1"/>
                </a:solidFill>
              </a:rPr>
              <a:t>Special offers and promotions (user)</a:t>
            </a:r>
            <a:endParaRPr lang="en-IN" sz="1600" dirty="0">
              <a:solidFill>
                <a:schemeClr val="tx1"/>
              </a:solidFill>
            </a:endParaRPr>
          </a:p>
        </p:txBody>
      </p:sp>
      <p:sp>
        <p:nvSpPr>
          <p:cNvPr id="14" name="Oval 13">
            <a:extLst>
              <a:ext uri="{FF2B5EF4-FFF2-40B4-BE49-F238E27FC236}">
                <a16:creationId xmlns:a16="http://schemas.microsoft.com/office/drawing/2014/main" id="{68750ED4-9A94-B900-F3C8-6F1B3CDB6FF1}"/>
              </a:ext>
            </a:extLst>
          </p:cNvPr>
          <p:cNvSpPr/>
          <p:nvPr/>
        </p:nvSpPr>
        <p:spPr>
          <a:xfrm>
            <a:off x="6141128" y="1566225"/>
            <a:ext cx="2228295" cy="101498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sz="2000" b="1" dirty="0">
                <a:solidFill>
                  <a:schemeClr val="tx1"/>
                </a:solidFill>
              </a:rPr>
              <a:t>Master Management</a:t>
            </a:r>
          </a:p>
        </p:txBody>
      </p:sp>
      <p:sp>
        <p:nvSpPr>
          <p:cNvPr id="15" name="Oval 14">
            <a:extLst>
              <a:ext uri="{FF2B5EF4-FFF2-40B4-BE49-F238E27FC236}">
                <a16:creationId xmlns:a16="http://schemas.microsoft.com/office/drawing/2014/main" id="{5D3F1C6A-016E-BC52-EFFE-021A22EEB812}"/>
              </a:ext>
            </a:extLst>
          </p:cNvPr>
          <p:cNvSpPr/>
          <p:nvPr/>
        </p:nvSpPr>
        <p:spPr>
          <a:xfrm>
            <a:off x="8521823" y="1531899"/>
            <a:ext cx="2228295" cy="101498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sz="2000" b="1" dirty="0">
                <a:solidFill>
                  <a:schemeClr val="tx1"/>
                </a:solidFill>
              </a:rPr>
              <a:t>Reports	</a:t>
            </a:r>
          </a:p>
        </p:txBody>
      </p:sp>
      <p:sp>
        <p:nvSpPr>
          <p:cNvPr id="16" name="Rectangle 15">
            <a:extLst>
              <a:ext uri="{FF2B5EF4-FFF2-40B4-BE49-F238E27FC236}">
                <a16:creationId xmlns:a16="http://schemas.microsoft.com/office/drawing/2014/main" id="{40F1F5BB-02BB-1FEC-39BE-C21268EE4582}"/>
              </a:ext>
            </a:extLst>
          </p:cNvPr>
          <p:cNvSpPr/>
          <p:nvPr/>
        </p:nvSpPr>
        <p:spPr>
          <a:xfrm>
            <a:off x="6141126" y="2724348"/>
            <a:ext cx="2228295" cy="371984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r>
              <a:rPr lang="en-US" sz="1600" dirty="0">
                <a:solidFill>
                  <a:schemeClr val="tx1"/>
                </a:solidFill>
              </a:rPr>
              <a:t>Dashboard overview</a:t>
            </a:r>
          </a:p>
          <a:p>
            <a:pPr marL="285750" indent="-285750">
              <a:buFont typeface="Arial" panose="020B0604020202020204" pitchFamily="34" charset="0"/>
              <a:buChar char="•"/>
            </a:pPr>
            <a:r>
              <a:rPr lang="en-US" sz="1600" dirty="0">
                <a:solidFill>
                  <a:schemeClr val="tx1"/>
                </a:solidFill>
              </a:rPr>
              <a:t>Inventory Showcase</a:t>
            </a:r>
          </a:p>
          <a:p>
            <a:pPr marL="285750" indent="-285750">
              <a:buFont typeface="Arial" panose="020B0604020202020204" pitchFamily="34" charset="0"/>
              <a:buChar char="•"/>
            </a:pPr>
            <a:r>
              <a:rPr lang="en-US" sz="1600" dirty="0">
                <a:solidFill>
                  <a:schemeClr val="tx1"/>
                </a:solidFill>
              </a:rPr>
              <a:t>Product Management</a:t>
            </a:r>
          </a:p>
          <a:p>
            <a:pPr marL="285750" indent="-285750">
              <a:buFont typeface="Arial" panose="020B0604020202020204" pitchFamily="34" charset="0"/>
              <a:buChar char="•"/>
            </a:pPr>
            <a:r>
              <a:rPr lang="en-US" sz="1600" dirty="0">
                <a:solidFill>
                  <a:schemeClr val="tx1"/>
                </a:solidFill>
              </a:rPr>
              <a:t>Shipping Management</a:t>
            </a:r>
          </a:p>
          <a:p>
            <a:pPr marL="285750" indent="-285750">
              <a:buFont typeface="Arial" panose="020B0604020202020204" pitchFamily="34" charset="0"/>
              <a:buChar char="•"/>
            </a:pPr>
            <a:r>
              <a:rPr lang="en-US" sz="1600" dirty="0">
                <a:solidFill>
                  <a:schemeClr val="tx1"/>
                </a:solidFill>
              </a:rPr>
              <a:t>Customer Reviews &amp; Feedbacks</a:t>
            </a:r>
          </a:p>
          <a:p>
            <a:pPr marL="285750" indent="-285750">
              <a:buFont typeface="Arial" panose="020B0604020202020204" pitchFamily="34" charset="0"/>
              <a:buChar char="•"/>
            </a:pPr>
            <a:r>
              <a:rPr lang="en-US" sz="1600" dirty="0">
                <a:solidFill>
                  <a:schemeClr val="tx1"/>
                </a:solidFill>
              </a:rPr>
              <a:t>Review Management</a:t>
            </a:r>
          </a:p>
          <a:p>
            <a:pPr marL="285750" indent="-285750">
              <a:buFont typeface="Arial" panose="020B0604020202020204" pitchFamily="34" charset="0"/>
              <a:buChar char="•"/>
            </a:pPr>
            <a:r>
              <a:rPr lang="en-US" sz="1600" dirty="0">
                <a:solidFill>
                  <a:schemeClr val="tx1"/>
                </a:solidFill>
              </a:rPr>
              <a:t>Order Management</a:t>
            </a:r>
          </a:p>
          <a:p>
            <a:pPr marL="285750" indent="-285750">
              <a:buFont typeface="Arial" panose="020B0604020202020204" pitchFamily="34" charset="0"/>
              <a:buChar char="•"/>
            </a:pPr>
            <a:r>
              <a:rPr lang="en-US" sz="1600" dirty="0">
                <a:solidFill>
                  <a:schemeClr val="tx1"/>
                </a:solidFill>
              </a:rPr>
              <a:t>Content Management</a:t>
            </a:r>
          </a:p>
          <a:p>
            <a:pPr marL="285750" indent="-285750">
              <a:buFont typeface="Arial" panose="020B0604020202020204" pitchFamily="34" charset="0"/>
              <a:buChar char="•"/>
            </a:pPr>
            <a:r>
              <a:rPr lang="en-US" sz="1600" dirty="0">
                <a:solidFill>
                  <a:schemeClr val="tx1"/>
                </a:solidFill>
              </a:rPr>
              <a:t>Inventory Management</a:t>
            </a:r>
            <a:endParaRPr lang="en-IN" sz="1600" dirty="0">
              <a:solidFill>
                <a:schemeClr val="tx1"/>
              </a:solidFill>
            </a:endParaRPr>
          </a:p>
        </p:txBody>
      </p:sp>
      <p:sp>
        <p:nvSpPr>
          <p:cNvPr id="17" name="Rectangle 16">
            <a:extLst>
              <a:ext uri="{FF2B5EF4-FFF2-40B4-BE49-F238E27FC236}">
                <a16:creationId xmlns:a16="http://schemas.microsoft.com/office/drawing/2014/main" id="{125EC224-521A-0A30-1BED-12D9AB788982}"/>
              </a:ext>
            </a:extLst>
          </p:cNvPr>
          <p:cNvSpPr/>
          <p:nvPr/>
        </p:nvSpPr>
        <p:spPr>
          <a:xfrm>
            <a:off x="8521823" y="2724348"/>
            <a:ext cx="2228295" cy="371984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285750" indent="-285750">
              <a:buFont typeface="Arial" panose="020B0604020202020204" pitchFamily="34" charset="0"/>
              <a:buChar char="•"/>
            </a:pPr>
            <a:r>
              <a:rPr lang="en-US" sz="1600" dirty="0">
                <a:solidFill>
                  <a:schemeClr val="tx1"/>
                </a:solidFill>
              </a:rPr>
              <a:t>Sales analytics and reports (admin) </a:t>
            </a:r>
          </a:p>
          <a:p>
            <a:pPr marL="285750" indent="-285750">
              <a:buFont typeface="Arial" panose="020B0604020202020204" pitchFamily="34" charset="0"/>
              <a:buChar char="•"/>
            </a:pPr>
            <a:r>
              <a:rPr lang="en-US" sz="1600" dirty="0">
                <a:solidFill>
                  <a:schemeClr val="tx1"/>
                </a:solidFill>
              </a:rPr>
              <a:t>Reporting and analytics</a:t>
            </a:r>
          </a:p>
          <a:p>
            <a:pPr marL="285750" indent="-285750">
              <a:buFont typeface="Arial" panose="020B0604020202020204" pitchFamily="34" charset="0"/>
              <a:buChar char="•"/>
            </a:pPr>
            <a:r>
              <a:rPr lang="en-US" sz="1600" dirty="0">
                <a:solidFill>
                  <a:schemeClr val="tx1"/>
                </a:solidFill>
              </a:rPr>
              <a:t>Analytics and Tracking (merchant)</a:t>
            </a:r>
          </a:p>
          <a:p>
            <a:pPr marL="285750" indent="-285750">
              <a:buFont typeface="Arial" panose="020B0604020202020204" pitchFamily="34" charset="0"/>
              <a:buChar char="•"/>
            </a:pPr>
            <a:r>
              <a:rPr lang="en-US" sz="1600" dirty="0">
                <a:solidFill>
                  <a:schemeClr val="tx1"/>
                </a:solidFill>
              </a:rPr>
              <a:t>Order status updates (user)</a:t>
            </a:r>
            <a:endParaRPr lang="en-IN" sz="1600" dirty="0">
              <a:solidFill>
                <a:schemeClr val="tx1"/>
              </a:solidFill>
            </a:endParaRPr>
          </a:p>
        </p:txBody>
      </p:sp>
    </p:spTree>
    <p:extLst>
      <p:ext uri="{BB962C8B-B14F-4D97-AF65-F5344CB8AC3E}">
        <p14:creationId xmlns:p14="http://schemas.microsoft.com/office/powerpoint/2010/main" val="32423875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579D0-D5BE-BC05-B3B3-05E97433F452}"/>
              </a:ext>
            </a:extLst>
          </p:cNvPr>
          <p:cNvSpPr>
            <a:spLocks noGrp="1"/>
          </p:cNvSpPr>
          <p:nvPr>
            <p:ph type="title"/>
          </p:nvPr>
        </p:nvSpPr>
        <p:spPr>
          <a:xfrm>
            <a:off x="358588" y="1947672"/>
            <a:ext cx="3582476" cy="2862072"/>
          </a:xfrm>
        </p:spPr>
        <p:txBody>
          <a:bodyPr/>
          <a:lstStyle/>
          <a:p>
            <a:r>
              <a:rPr lang="en-US" dirty="0"/>
              <a:t>Targeted Users</a:t>
            </a:r>
          </a:p>
        </p:txBody>
      </p:sp>
      <p:sp>
        <p:nvSpPr>
          <p:cNvPr id="8" name="Text Placeholder 7">
            <a:extLst>
              <a:ext uri="{FF2B5EF4-FFF2-40B4-BE49-F238E27FC236}">
                <a16:creationId xmlns:a16="http://schemas.microsoft.com/office/drawing/2014/main" id="{A166C0EF-C5A6-69F2-BCD5-6F3E10322961}"/>
              </a:ext>
            </a:extLst>
          </p:cNvPr>
          <p:cNvSpPr>
            <a:spLocks noGrp="1"/>
          </p:cNvSpPr>
          <p:nvPr>
            <p:ph type="body" sz="quarter" idx="15"/>
          </p:nvPr>
        </p:nvSpPr>
        <p:spPr>
          <a:xfrm>
            <a:off x="5769864" y="481765"/>
            <a:ext cx="3960062" cy="575876"/>
          </a:xfrm>
        </p:spPr>
        <p:txBody>
          <a:bodyPr/>
          <a:lstStyle/>
          <a:p>
            <a:r>
              <a:rPr lang="en-US" sz="3200" dirty="0">
                <a:latin typeface="Franklin Gothic Medium" panose="020B0603020102020204" pitchFamily="34" charset="0"/>
              </a:rPr>
              <a:t>Customers</a:t>
            </a:r>
          </a:p>
        </p:txBody>
      </p:sp>
      <p:sp>
        <p:nvSpPr>
          <p:cNvPr id="9" name="Text Placeholder 8">
            <a:extLst>
              <a:ext uri="{FF2B5EF4-FFF2-40B4-BE49-F238E27FC236}">
                <a16:creationId xmlns:a16="http://schemas.microsoft.com/office/drawing/2014/main" id="{8A268DA4-D5BC-38AA-54EB-D10668305C7E}"/>
              </a:ext>
            </a:extLst>
          </p:cNvPr>
          <p:cNvSpPr>
            <a:spLocks noGrp="1"/>
          </p:cNvSpPr>
          <p:nvPr>
            <p:ph type="body" sz="quarter" idx="16"/>
          </p:nvPr>
        </p:nvSpPr>
        <p:spPr>
          <a:xfrm>
            <a:off x="5829655" y="1791675"/>
            <a:ext cx="3840480" cy="658382"/>
          </a:xfrm>
        </p:spPr>
        <p:txBody>
          <a:bodyPr/>
          <a:lstStyle/>
          <a:p>
            <a:r>
              <a:rPr lang="en-US" sz="3200" dirty="0">
                <a:latin typeface="Franklin Gothic Medium" panose="020B0603020102020204" pitchFamily="34" charset="0"/>
              </a:rPr>
              <a:t>Venders/Sellers</a:t>
            </a:r>
          </a:p>
        </p:txBody>
      </p:sp>
      <p:sp>
        <p:nvSpPr>
          <p:cNvPr id="10" name="Text Placeholder 9">
            <a:extLst>
              <a:ext uri="{FF2B5EF4-FFF2-40B4-BE49-F238E27FC236}">
                <a16:creationId xmlns:a16="http://schemas.microsoft.com/office/drawing/2014/main" id="{D5589FD6-C049-67E3-0386-55C9E18A5B7F}"/>
              </a:ext>
            </a:extLst>
          </p:cNvPr>
          <p:cNvSpPr>
            <a:spLocks noGrp="1"/>
          </p:cNvSpPr>
          <p:nvPr>
            <p:ph type="body" sz="quarter" idx="17"/>
          </p:nvPr>
        </p:nvSpPr>
        <p:spPr>
          <a:xfrm>
            <a:off x="5785172" y="3020823"/>
            <a:ext cx="3900271" cy="575875"/>
          </a:xfrm>
        </p:spPr>
        <p:txBody>
          <a:bodyPr/>
          <a:lstStyle/>
          <a:p>
            <a:r>
              <a:rPr lang="en-IN" sz="3200" dirty="0">
                <a:effectLst/>
                <a:latin typeface="Franklin Gothic Medium" panose="020B0603020102020204" pitchFamily="34" charset="0"/>
                <a:ea typeface="Calibri" panose="020F0502020204030204" pitchFamily="34" charset="0"/>
              </a:rPr>
              <a:t>Gamers</a:t>
            </a:r>
            <a:endParaRPr lang="en-US" sz="3200" dirty="0">
              <a:latin typeface="Franklin Gothic Medium" panose="020B0603020102020204" pitchFamily="34" charset="0"/>
            </a:endParaRPr>
          </a:p>
        </p:txBody>
      </p:sp>
      <p:sp>
        <p:nvSpPr>
          <p:cNvPr id="11" name="Text Placeholder 10">
            <a:extLst>
              <a:ext uri="{FF2B5EF4-FFF2-40B4-BE49-F238E27FC236}">
                <a16:creationId xmlns:a16="http://schemas.microsoft.com/office/drawing/2014/main" id="{ABEE4168-3FE3-7D58-F903-91FC215BAE4D}"/>
              </a:ext>
            </a:extLst>
          </p:cNvPr>
          <p:cNvSpPr>
            <a:spLocks noGrp="1"/>
          </p:cNvSpPr>
          <p:nvPr>
            <p:ph type="body" sz="quarter" idx="18"/>
          </p:nvPr>
        </p:nvSpPr>
        <p:spPr>
          <a:xfrm>
            <a:off x="5829654" y="4412471"/>
            <a:ext cx="3884963" cy="461664"/>
          </a:xfrm>
        </p:spPr>
        <p:txBody>
          <a:bodyPr/>
          <a:lstStyle/>
          <a:p>
            <a:r>
              <a:rPr lang="en-US" sz="3200" dirty="0">
                <a:latin typeface="Franklin Gothic Medium" panose="020B0603020102020204" pitchFamily="34" charset="0"/>
              </a:rPr>
              <a:t>Professionals</a:t>
            </a:r>
          </a:p>
        </p:txBody>
      </p:sp>
      <p:sp>
        <p:nvSpPr>
          <p:cNvPr id="12" name="Text Placeholder 11">
            <a:extLst>
              <a:ext uri="{FF2B5EF4-FFF2-40B4-BE49-F238E27FC236}">
                <a16:creationId xmlns:a16="http://schemas.microsoft.com/office/drawing/2014/main" id="{BC99BB05-2464-9628-4AF6-F75298B4B89E}"/>
              </a:ext>
            </a:extLst>
          </p:cNvPr>
          <p:cNvSpPr>
            <a:spLocks noGrp="1"/>
          </p:cNvSpPr>
          <p:nvPr>
            <p:ph type="body" sz="quarter" idx="19"/>
          </p:nvPr>
        </p:nvSpPr>
        <p:spPr>
          <a:xfrm>
            <a:off x="5769864" y="5695917"/>
            <a:ext cx="3960062" cy="575874"/>
          </a:xfrm>
        </p:spPr>
        <p:txBody>
          <a:bodyPr/>
          <a:lstStyle/>
          <a:p>
            <a:r>
              <a:rPr lang="en-US" sz="3200" dirty="0">
                <a:latin typeface="Franklin Gothic Medium" panose="020B0603020102020204" pitchFamily="34" charset="0"/>
              </a:rPr>
              <a:t>Budget Shoppers</a:t>
            </a:r>
          </a:p>
        </p:txBody>
      </p:sp>
      <p:sp>
        <p:nvSpPr>
          <p:cNvPr id="23" name="TextBox 22">
            <a:extLst>
              <a:ext uri="{FF2B5EF4-FFF2-40B4-BE49-F238E27FC236}">
                <a16:creationId xmlns:a16="http://schemas.microsoft.com/office/drawing/2014/main" id="{A9C97ACD-B17C-6B84-5512-C06FB952B873}"/>
              </a:ext>
            </a:extLst>
          </p:cNvPr>
          <p:cNvSpPr txBox="1"/>
          <p:nvPr/>
        </p:nvSpPr>
        <p:spPr>
          <a:xfrm>
            <a:off x="4638280" y="595976"/>
            <a:ext cx="320922" cy="461665"/>
          </a:xfrm>
          <a:prstGeom prst="rect">
            <a:avLst/>
          </a:prstGeom>
          <a:noFill/>
        </p:spPr>
        <p:txBody>
          <a:bodyPr wrap="none" rtlCol="0">
            <a:spAutoFit/>
          </a:bodyPr>
          <a:lstStyle/>
          <a:p>
            <a:r>
              <a:rPr lang="en-US" sz="2400" b="1" dirty="0"/>
              <a:t>1</a:t>
            </a:r>
            <a:endParaRPr lang="en-IN" sz="2400" b="1" dirty="0"/>
          </a:p>
        </p:txBody>
      </p:sp>
      <p:sp>
        <p:nvSpPr>
          <p:cNvPr id="24" name="TextBox 23">
            <a:extLst>
              <a:ext uri="{FF2B5EF4-FFF2-40B4-BE49-F238E27FC236}">
                <a16:creationId xmlns:a16="http://schemas.microsoft.com/office/drawing/2014/main" id="{711E4552-6A28-297C-8E5D-70CB7C8B41D9}"/>
              </a:ext>
            </a:extLst>
          </p:cNvPr>
          <p:cNvSpPr txBox="1"/>
          <p:nvPr/>
        </p:nvSpPr>
        <p:spPr>
          <a:xfrm>
            <a:off x="4630219" y="1853999"/>
            <a:ext cx="320922" cy="461665"/>
          </a:xfrm>
          <a:prstGeom prst="rect">
            <a:avLst/>
          </a:prstGeom>
          <a:noFill/>
        </p:spPr>
        <p:txBody>
          <a:bodyPr wrap="none" rtlCol="0">
            <a:spAutoFit/>
          </a:bodyPr>
          <a:lstStyle/>
          <a:p>
            <a:r>
              <a:rPr lang="en-US" sz="2400" b="1" dirty="0"/>
              <a:t>2</a:t>
            </a:r>
            <a:endParaRPr lang="en-IN" sz="2400" b="1" dirty="0"/>
          </a:p>
        </p:txBody>
      </p:sp>
      <p:sp>
        <p:nvSpPr>
          <p:cNvPr id="25" name="TextBox 24">
            <a:extLst>
              <a:ext uri="{FF2B5EF4-FFF2-40B4-BE49-F238E27FC236}">
                <a16:creationId xmlns:a16="http://schemas.microsoft.com/office/drawing/2014/main" id="{3BBE0B4A-D365-411B-0582-02CD6BC68268}"/>
              </a:ext>
            </a:extLst>
          </p:cNvPr>
          <p:cNvSpPr txBox="1"/>
          <p:nvPr/>
        </p:nvSpPr>
        <p:spPr>
          <a:xfrm>
            <a:off x="4630219" y="3143303"/>
            <a:ext cx="320922" cy="461665"/>
          </a:xfrm>
          <a:prstGeom prst="rect">
            <a:avLst/>
          </a:prstGeom>
          <a:noFill/>
        </p:spPr>
        <p:txBody>
          <a:bodyPr wrap="none" rtlCol="0">
            <a:spAutoFit/>
          </a:bodyPr>
          <a:lstStyle/>
          <a:p>
            <a:r>
              <a:rPr lang="en-US" sz="2400" b="1" dirty="0"/>
              <a:t>3</a:t>
            </a:r>
            <a:endParaRPr lang="en-IN" sz="2400" b="1" dirty="0"/>
          </a:p>
        </p:txBody>
      </p:sp>
      <p:sp>
        <p:nvSpPr>
          <p:cNvPr id="26" name="TextBox 25">
            <a:extLst>
              <a:ext uri="{FF2B5EF4-FFF2-40B4-BE49-F238E27FC236}">
                <a16:creationId xmlns:a16="http://schemas.microsoft.com/office/drawing/2014/main" id="{EB1ACF3F-9DD5-E3C6-8739-8CCF907A1B92}"/>
              </a:ext>
            </a:extLst>
          </p:cNvPr>
          <p:cNvSpPr txBox="1"/>
          <p:nvPr/>
        </p:nvSpPr>
        <p:spPr>
          <a:xfrm>
            <a:off x="4615817" y="4473578"/>
            <a:ext cx="320922" cy="461665"/>
          </a:xfrm>
          <a:prstGeom prst="rect">
            <a:avLst/>
          </a:prstGeom>
          <a:noFill/>
        </p:spPr>
        <p:txBody>
          <a:bodyPr wrap="none" rtlCol="0">
            <a:spAutoFit/>
          </a:bodyPr>
          <a:lstStyle/>
          <a:p>
            <a:r>
              <a:rPr lang="en-US" sz="2400" b="1" dirty="0"/>
              <a:t>4</a:t>
            </a:r>
            <a:endParaRPr lang="en-IN" sz="2400" b="1" dirty="0"/>
          </a:p>
        </p:txBody>
      </p:sp>
      <p:sp>
        <p:nvSpPr>
          <p:cNvPr id="27" name="TextBox 26">
            <a:extLst>
              <a:ext uri="{FF2B5EF4-FFF2-40B4-BE49-F238E27FC236}">
                <a16:creationId xmlns:a16="http://schemas.microsoft.com/office/drawing/2014/main" id="{08C65684-1C8A-3788-0C72-1D3A17CDD225}"/>
              </a:ext>
            </a:extLst>
          </p:cNvPr>
          <p:cNvSpPr txBox="1"/>
          <p:nvPr/>
        </p:nvSpPr>
        <p:spPr>
          <a:xfrm>
            <a:off x="4630219" y="5758741"/>
            <a:ext cx="320922" cy="461665"/>
          </a:xfrm>
          <a:prstGeom prst="rect">
            <a:avLst/>
          </a:prstGeom>
          <a:noFill/>
        </p:spPr>
        <p:txBody>
          <a:bodyPr wrap="none" rtlCol="0">
            <a:spAutoFit/>
          </a:bodyPr>
          <a:lstStyle/>
          <a:p>
            <a:r>
              <a:rPr lang="en-US" sz="2400" b="1" dirty="0"/>
              <a:t>5</a:t>
            </a:r>
            <a:endParaRPr lang="en-IN" sz="2400" b="1" dirty="0"/>
          </a:p>
        </p:txBody>
      </p:sp>
    </p:spTree>
    <p:extLst>
      <p:ext uri="{BB962C8B-B14F-4D97-AF65-F5344CB8AC3E}">
        <p14:creationId xmlns:p14="http://schemas.microsoft.com/office/powerpoint/2010/main" val="866533554"/>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{7182480A-6EF1-4043-9C02-CE9E84D5CE72}tf11429527_win32</Template>
  <TotalTime>460</TotalTime>
  <Words>3862</Words>
  <Application>Microsoft Office PowerPoint</Application>
  <PresentationFormat>Widescreen</PresentationFormat>
  <Paragraphs>1489</Paragraphs>
  <Slides>44</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44</vt:i4>
      </vt:variant>
    </vt:vector>
  </HeadingPairs>
  <TitlesOfParts>
    <vt:vector size="57" baseType="lpstr">
      <vt:lpstr>Arial</vt:lpstr>
      <vt:lpstr>Bahnschrift SemiBold</vt:lpstr>
      <vt:lpstr>Calibri</vt:lpstr>
      <vt:lpstr>Century Gothic</vt:lpstr>
      <vt:lpstr>Century Gothic (Headings)</vt:lpstr>
      <vt:lpstr>Franklin Gothic Medium</vt:lpstr>
      <vt:lpstr>Karla</vt:lpstr>
      <vt:lpstr>Söhne</vt:lpstr>
      <vt:lpstr>Symbol</vt:lpstr>
      <vt:lpstr>Times New Roman</vt:lpstr>
      <vt:lpstr>Univers Condensed Light</vt:lpstr>
      <vt:lpstr>Wingdings</vt:lpstr>
      <vt:lpstr>Office Theme</vt:lpstr>
      <vt:lpstr>KartZed  E-Commerce</vt:lpstr>
      <vt:lpstr>Introduction </vt:lpstr>
      <vt:lpstr>PowerPoint Presentation</vt:lpstr>
      <vt:lpstr>PowerPoint Presentation</vt:lpstr>
      <vt:lpstr>E-commerce websites offer a wide range of products, from local to global, 24/7 access, quick and easy shopping experience, time-saving, lower prices, discounts, coupons, and deals, and rich product information. This also offer multiple payment options, such as credit/debit cards, PayPal, and more, making it convenient for users to pay.</vt:lpstr>
      <vt:lpstr>Problem Definition</vt:lpstr>
      <vt:lpstr>Advantages and Limitations</vt:lpstr>
      <vt:lpstr>Core Components</vt:lpstr>
      <vt:lpstr>Targeted Users</vt:lpstr>
      <vt:lpstr>Project Profile</vt:lpstr>
      <vt:lpstr>User Requirements</vt:lpstr>
      <vt:lpstr>Requirement Determination</vt:lpstr>
      <vt:lpstr>Class Diagram </vt:lpstr>
      <vt:lpstr>PowerPoint Presentation</vt:lpstr>
      <vt:lpstr>Activity Diagram</vt:lpstr>
      <vt:lpstr>PowerPoint Presentation</vt:lpstr>
      <vt:lpstr>Data Dictionary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Screenshots</vt:lpstr>
      <vt:lpstr>Agile Project Charter</vt:lpstr>
      <vt:lpstr>Roadmap/Schedule</vt:lpstr>
      <vt:lpstr>PowerPoint Presentation</vt:lpstr>
      <vt:lpstr>PowerPoint Presentation</vt:lpstr>
      <vt:lpstr>PowerPoint Presentation</vt:lpstr>
      <vt:lpstr>Agile Release Plan</vt:lpstr>
      <vt:lpstr>PowerPoint Presentation</vt:lpstr>
      <vt:lpstr>Agile Sprint Backlog</vt:lpstr>
      <vt:lpstr>Agile Test plan</vt:lpstr>
      <vt:lpstr>PowerPoint Presentation</vt:lpstr>
      <vt:lpstr>PowerPoint Presentation</vt:lpstr>
      <vt:lpstr>Earned Value &amp; Burn Chart</vt:lpstr>
      <vt:lpstr>Future Work</vt:lpstr>
      <vt:lpstr>Developed By</vt:lpstr>
      <vt:lpstr>GitHub URL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KartZed  E-Commerce</dc:title>
  <dc:creator>vasupatel303@gmail.com</dc:creator>
  <cp:lastModifiedBy>VARAD JOSHI</cp:lastModifiedBy>
  <cp:revision>32</cp:revision>
  <dcterms:created xsi:type="dcterms:W3CDTF">2023-03-23T17:23:03Z</dcterms:created>
  <dcterms:modified xsi:type="dcterms:W3CDTF">2023-05-02T20:53:22Z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